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sldIdLst>
    <p:sldId id="257" r:id="rId2"/>
    <p:sldId id="259" r:id="rId3"/>
    <p:sldId id="260" r:id="rId4"/>
    <p:sldId id="261" r:id="rId5"/>
    <p:sldId id="258"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7D98FA-77F8-4028-982D-0FC2B4B73012}"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113CB-FCED-4735-B810-7D871C464F5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09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7D98FA-77F8-4028-982D-0FC2B4B73012}"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113CB-FCED-4735-B810-7D871C464F51}" type="slidenum">
              <a:rPr lang="en-US" smtClean="0"/>
              <a:t>‹#›</a:t>
            </a:fld>
            <a:endParaRPr lang="en-US"/>
          </a:p>
        </p:txBody>
      </p:sp>
    </p:spTree>
    <p:extLst>
      <p:ext uri="{BB962C8B-B14F-4D97-AF65-F5344CB8AC3E}">
        <p14:creationId xmlns:p14="http://schemas.microsoft.com/office/powerpoint/2010/main" val="51097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7D98FA-77F8-4028-982D-0FC2B4B73012}"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113CB-FCED-4735-B810-7D871C464F51}" type="slidenum">
              <a:rPr lang="en-US" smtClean="0"/>
              <a:t>‹#›</a:t>
            </a:fld>
            <a:endParaRPr lang="en-US"/>
          </a:p>
        </p:txBody>
      </p:sp>
    </p:spTree>
    <p:extLst>
      <p:ext uri="{BB962C8B-B14F-4D97-AF65-F5344CB8AC3E}">
        <p14:creationId xmlns:p14="http://schemas.microsoft.com/office/powerpoint/2010/main" val="1349552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7D98FA-77F8-4028-982D-0FC2B4B73012}"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113CB-FCED-4735-B810-7D871C464F51}" type="slidenum">
              <a:rPr lang="en-US" smtClean="0"/>
              <a:t>‹#›</a:t>
            </a:fld>
            <a:endParaRPr lang="en-US"/>
          </a:p>
        </p:txBody>
      </p:sp>
    </p:spTree>
    <p:extLst>
      <p:ext uri="{BB962C8B-B14F-4D97-AF65-F5344CB8AC3E}">
        <p14:creationId xmlns:p14="http://schemas.microsoft.com/office/powerpoint/2010/main" val="3915219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7D98FA-77F8-4028-982D-0FC2B4B73012}" type="datetimeFigureOut">
              <a:rPr lang="en-US" smtClean="0"/>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0113CB-FCED-4735-B810-7D871C464F5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4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7D98FA-77F8-4028-982D-0FC2B4B73012}"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113CB-FCED-4735-B810-7D871C464F51}" type="slidenum">
              <a:rPr lang="en-US" smtClean="0"/>
              <a:t>‹#›</a:t>
            </a:fld>
            <a:endParaRPr lang="en-US"/>
          </a:p>
        </p:txBody>
      </p:sp>
    </p:spTree>
    <p:extLst>
      <p:ext uri="{BB962C8B-B14F-4D97-AF65-F5344CB8AC3E}">
        <p14:creationId xmlns:p14="http://schemas.microsoft.com/office/powerpoint/2010/main" val="4045319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7D98FA-77F8-4028-982D-0FC2B4B73012}" type="datetimeFigureOut">
              <a:rPr lang="en-US" smtClean="0"/>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0113CB-FCED-4735-B810-7D871C464F51}" type="slidenum">
              <a:rPr lang="en-US" smtClean="0"/>
              <a:t>‹#›</a:t>
            </a:fld>
            <a:endParaRPr lang="en-US"/>
          </a:p>
        </p:txBody>
      </p:sp>
    </p:spTree>
    <p:extLst>
      <p:ext uri="{BB962C8B-B14F-4D97-AF65-F5344CB8AC3E}">
        <p14:creationId xmlns:p14="http://schemas.microsoft.com/office/powerpoint/2010/main" val="2155061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7D98FA-77F8-4028-982D-0FC2B4B73012}" type="datetimeFigureOut">
              <a:rPr lang="en-US" smtClean="0"/>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0113CB-FCED-4735-B810-7D871C464F51}" type="slidenum">
              <a:rPr lang="en-US" smtClean="0"/>
              <a:t>‹#›</a:t>
            </a:fld>
            <a:endParaRPr lang="en-US"/>
          </a:p>
        </p:txBody>
      </p:sp>
    </p:spTree>
    <p:extLst>
      <p:ext uri="{BB962C8B-B14F-4D97-AF65-F5344CB8AC3E}">
        <p14:creationId xmlns:p14="http://schemas.microsoft.com/office/powerpoint/2010/main" val="2846229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B7D98FA-77F8-4028-982D-0FC2B4B73012}" type="datetimeFigureOut">
              <a:rPr lang="en-US" smtClean="0"/>
              <a:t>11/19/2024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C0113CB-FCED-4735-B810-7D871C464F51}" type="slidenum">
              <a:rPr lang="en-US" smtClean="0"/>
              <a:t>‹#›</a:t>
            </a:fld>
            <a:endParaRPr lang="en-US"/>
          </a:p>
        </p:txBody>
      </p:sp>
    </p:spTree>
    <p:extLst>
      <p:ext uri="{BB962C8B-B14F-4D97-AF65-F5344CB8AC3E}">
        <p14:creationId xmlns:p14="http://schemas.microsoft.com/office/powerpoint/2010/main" val="417633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B7D98FA-77F8-4028-982D-0FC2B4B73012}" type="datetimeFigureOut">
              <a:rPr lang="en-US" smtClean="0"/>
              <a:t>11/19/2024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C0113CB-FCED-4735-B810-7D871C464F51}" type="slidenum">
              <a:rPr lang="en-US" smtClean="0"/>
              <a:t>‹#›</a:t>
            </a:fld>
            <a:endParaRPr lang="en-US"/>
          </a:p>
        </p:txBody>
      </p:sp>
    </p:spTree>
    <p:extLst>
      <p:ext uri="{BB962C8B-B14F-4D97-AF65-F5344CB8AC3E}">
        <p14:creationId xmlns:p14="http://schemas.microsoft.com/office/powerpoint/2010/main" val="2358509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D98FA-77F8-4028-982D-0FC2B4B73012}" type="datetimeFigureOut">
              <a:rPr lang="en-US" smtClean="0"/>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0113CB-FCED-4735-B810-7D871C464F51}" type="slidenum">
              <a:rPr lang="en-US" smtClean="0"/>
              <a:t>‹#›</a:t>
            </a:fld>
            <a:endParaRPr lang="en-US"/>
          </a:p>
        </p:txBody>
      </p:sp>
    </p:spTree>
    <p:extLst>
      <p:ext uri="{BB962C8B-B14F-4D97-AF65-F5344CB8AC3E}">
        <p14:creationId xmlns:p14="http://schemas.microsoft.com/office/powerpoint/2010/main" val="41894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B7D98FA-77F8-4028-982D-0FC2B4B73012}" type="datetimeFigureOut">
              <a:rPr lang="en-US" smtClean="0"/>
              <a:t>11/19/2024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C0113CB-FCED-4735-B810-7D871C464F5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96346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5E06-6D09-D06A-8CB0-5A979516781F}"/>
              </a:ext>
            </a:extLst>
          </p:cNvPr>
          <p:cNvSpPr>
            <a:spLocks noGrp="1"/>
          </p:cNvSpPr>
          <p:nvPr>
            <p:ph type="title"/>
          </p:nvPr>
        </p:nvSpPr>
        <p:spPr/>
        <p:txBody>
          <a:bodyPr>
            <a:normAutofit fontScale="90000"/>
          </a:bodyPr>
          <a:lstStyle/>
          <a:p>
            <a:pPr algn="ctr"/>
            <a:r>
              <a:rPr lang="en-US" sz="6600" b="1">
                <a:latin typeface="Avenir Next LT Pro" panose="020B0504020202020204" pitchFamily="34" charset="0"/>
              </a:rPr>
              <a:t>RSVP MOVIES – SQL PROJECT</a:t>
            </a:r>
            <a:endParaRPr lang="en-US" sz="6600" b="1" dirty="0">
              <a:latin typeface="Avenir Next LT Pro" panose="020B0504020202020204" pitchFamily="34" charset="0"/>
            </a:endParaRPr>
          </a:p>
        </p:txBody>
      </p:sp>
      <p:sp>
        <p:nvSpPr>
          <p:cNvPr id="3" name="Content Placeholder 2">
            <a:extLst>
              <a:ext uri="{FF2B5EF4-FFF2-40B4-BE49-F238E27FC236}">
                <a16:creationId xmlns:a16="http://schemas.microsoft.com/office/drawing/2014/main" id="{24AECAFE-38DC-1CC9-1D1E-D9B735FDED1F}"/>
              </a:ext>
            </a:extLst>
          </p:cNvPr>
          <p:cNvSpPr>
            <a:spLocks noGrp="1"/>
          </p:cNvSpPr>
          <p:nvPr>
            <p:ph idx="1"/>
          </p:nvPr>
        </p:nvSpPr>
        <p:spPr>
          <a:xfrm>
            <a:off x="1011936" y="4032845"/>
            <a:ext cx="10515600" cy="1138619"/>
          </a:xfrm>
        </p:spPr>
        <p:txBody>
          <a:bodyPr>
            <a:normAutofit/>
          </a:bodyPr>
          <a:lstStyle/>
          <a:p>
            <a:r>
              <a:rPr lang="en-US" sz="4000">
                <a:latin typeface="Avenir Next LT Pro" panose="020B0504020202020204" pitchFamily="34" charset="0"/>
              </a:rPr>
              <a:t>By Revanth </a:t>
            </a:r>
            <a:endParaRPr lang="en-US" sz="4000" dirty="0">
              <a:latin typeface="Avenir Next LT Pro" panose="020B0504020202020204" pitchFamily="34" charset="0"/>
            </a:endParaRPr>
          </a:p>
        </p:txBody>
      </p:sp>
      <p:pic>
        <p:nvPicPr>
          <p:cNvPr id="5" name="Picture 4">
            <a:extLst>
              <a:ext uri="{FF2B5EF4-FFF2-40B4-BE49-F238E27FC236}">
                <a16:creationId xmlns:a16="http://schemas.microsoft.com/office/drawing/2014/main" id="{A47AC7EC-9F64-9DE0-2E73-2C5D756CBE18}"/>
              </a:ext>
            </a:extLst>
          </p:cNvPr>
          <p:cNvPicPr>
            <a:picLocks noChangeAspect="1"/>
          </p:cNvPicPr>
          <p:nvPr/>
        </p:nvPicPr>
        <p:blipFill>
          <a:blip r:embed="rId2"/>
          <a:stretch>
            <a:fillRect/>
          </a:stretch>
        </p:blipFill>
        <p:spPr>
          <a:xfrm>
            <a:off x="5376672" y="2256870"/>
            <a:ext cx="6321548" cy="3551950"/>
          </a:xfrm>
          <a:prstGeom prst="rect">
            <a:avLst/>
          </a:prstGeom>
        </p:spPr>
      </p:pic>
    </p:spTree>
    <p:extLst>
      <p:ext uri="{BB962C8B-B14F-4D97-AF65-F5344CB8AC3E}">
        <p14:creationId xmlns:p14="http://schemas.microsoft.com/office/powerpoint/2010/main" val="278589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ABF4D-C0B2-CFC3-F660-990595C8B2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5F766-B62D-8887-9DD0-12EFA0AD0400}"/>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3" name="TextBox 2">
            <a:extLst>
              <a:ext uri="{FF2B5EF4-FFF2-40B4-BE49-F238E27FC236}">
                <a16:creationId xmlns:a16="http://schemas.microsoft.com/office/drawing/2014/main" id="{9A730295-D0C5-41DE-2D9B-CF9547AB8E79}"/>
              </a:ext>
            </a:extLst>
          </p:cNvPr>
          <p:cNvSpPr txBox="1"/>
          <p:nvPr/>
        </p:nvSpPr>
        <p:spPr>
          <a:xfrm>
            <a:off x="356615" y="996696"/>
            <a:ext cx="11474203" cy="369332"/>
          </a:xfrm>
          <a:prstGeom prst="rect">
            <a:avLst/>
          </a:prstGeom>
          <a:noFill/>
        </p:spPr>
        <p:txBody>
          <a:bodyPr wrap="square" rtlCol="0">
            <a:spAutoFit/>
          </a:bodyPr>
          <a:lstStyle/>
          <a:p>
            <a:r>
              <a:rPr lang="en-US" b="1" dirty="0">
                <a:latin typeface="Avenir Next LT Pro" panose="020B0504020202020204" pitchFamily="34" charset="0"/>
              </a:rPr>
              <a:t>13. Production house - produced the most number of hit movies (average rating &gt; 8).</a:t>
            </a:r>
          </a:p>
        </p:txBody>
      </p:sp>
      <p:sp>
        <p:nvSpPr>
          <p:cNvPr id="6" name="TextBox 5">
            <a:extLst>
              <a:ext uri="{FF2B5EF4-FFF2-40B4-BE49-F238E27FC236}">
                <a16:creationId xmlns:a16="http://schemas.microsoft.com/office/drawing/2014/main" id="{2D8B5771-EFAD-D6DC-1B46-21CC3F36557B}"/>
              </a:ext>
            </a:extLst>
          </p:cNvPr>
          <p:cNvSpPr txBox="1"/>
          <p:nvPr/>
        </p:nvSpPr>
        <p:spPr>
          <a:xfrm>
            <a:off x="356614" y="2271318"/>
            <a:ext cx="10972802" cy="369332"/>
          </a:xfrm>
          <a:prstGeom prst="rect">
            <a:avLst/>
          </a:prstGeom>
          <a:noFill/>
        </p:spPr>
        <p:txBody>
          <a:bodyPr wrap="square" rtlCol="0">
            <a:spAutoFit/>
          </a:bodyPr>
          <a:lstStyle/>
          <a:p>
            <a:r>
              <a:rPr lang="en-US" b="1" dirty="0">
                <a:latin typeface="Avenir Next LT Pro" panose="020B0504020202020204" pitchFamily="34" charset="0"/>
              </a:rPr>
              <a:t>14. Movies released in each genre during March 2017 in the USA had more than 1,000 votes.</a:t>
            </a:r>
          </a:p>
        </p:txBody>
      </p:sp>
      <p:sp>
        <p:nvSpPr>
          <p:cNvPr id="10" name="TextBox 9">
            <a:extLst>
              <a:ext uri="{FF2B5EF4-FFF2-40B4-BE49-F238E27FC236}">
                <a16:creationId xmlns:a16="http://schemas.microsoft.com/office/drawing/2014/main" id="{A869C260-2676-AEEF-9C5C-D1AC9B464E84}"/>
              </a:ext>
            </a:extLst>
          </p:cNvPr>
          <p:cNvSpPr txBox="1"/>
          <p:nvPr/>
        </p:nvSpPr>
        <p:spPr>
          <a:xfrm>
            <a:off x="274239" y="4812378"/>
            <a:ext cx="3948969" cy="964495"/>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Dramas were once again the most popular movies of March 2017 in the US.</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C0B4D51-8ADC-0A54-CEFC-3398692505F5}"/>
              </a:ext>
            </a:extLst>
          </p:cNvPr>
          <p:cNvSpPr txBox="1"/>
          <p:nvPr/>
        </p:nvSpPr>
        <p:spPr>
          <a:xfrm>
            <a:off x="4309415" y="2892287"/>
            <a:ext cx="7690907" cy="646331"/>
          </a:xfrm>
          <a:prstGeom prst="rect">
            <a:avLst/>
          </a:prstGeom>
          <a:noFill/>
        </p:spPr>
        <p:txBody>
          <a:bodyPr wrap="square">
            <a:spAutoFit/>
          </a:bodyPr>
          <a:lstStyle/>
          <a:p>
            <a:r>
              <a:rPr lang="en-US" b="1" dirty="0">
                <a:latin typeface="Avenir Next LT Pro" panose="020B0504020202020204" pitchFamily="34" charset="0"/>
              </a:rPr>
              <a:t>15. Movies of each genre that start with the word ‘The’ and which have an average rating &gt; 8</a:t>
            </a:r>
          </a:p>
        </p:txBody>
      </p:sp>
      <p:pic>
        <p:nvPicPr>
          <p:cNvPr id="7" name="Picture 6">
            <a:extLst>
              <a:ext uri="{FF2B5EF4-FFF2-40B4-BE49-F238E27FC236}">
                <a16:creationId xmlns:a16="http://schemas.microsoft.com/office/drawing/2014/main" id="{F4CE90CF-3FC0-FC57-CCD4-703481268DF5}"/>
              </a:ext>
            </a:extLst>
          </p:cNvPr>
          <p:cNvPicPr>
            <a:picLocks noChangeAspect="1"/>
          </p:cNvPicPr>
          <p:nvPr/>
        </p:nvPicPr>
        <p:blipFill>
          <a:blip r:embed="rId2"/>
          <a:stretch>
            <a:fillRect/>
          </a:stretch>
        </p:blipFill>
        <p:spPr>
          <a:xfrm>
            <a:off x="356614" y="1458194"/>
            <a:ext cx="3077004" cy="552527"/>
          </a:xfrm>
          <a:prstGeom prst="rect">
            <a:avLst/>
          </a:prstGeom>
          <a:ln>
            <a:solidFill>
              <a:schemeClr val="tx1"/>
            </a:solidFill>
          </a:ln>
        </p:spPr>
      </p:pic>
      <p:sp>
        <p:nvSpPr>
          <p:cNvPr id="9" name="TextBox 8">
            <a:extLst>
              <a:ext uri="{FF2B5EF4-FFF2-40B4-BE49-F238E27FC236}">
                <a16:creationId xmlns:a16="http://schemas.microsoft.com/office/drawing/2014/main" id="{A421F000-4E9D-4395-0DFF-08DFC9CD9518}"/>
              </a:ext>
            </a:extLst>
          </p:cNvPr>
          <p:cNvSpPr txBox="1"/>
          <p:nvPr/>
        </p:nvSpPr>
        <p:spPr>
          <a:xfrm>
            <a:off x="3783106" y="1345668"/>
            <a:ext cx="7464014" cy="964495"/>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Both Dream Warrior Pictures and National Theatre Live have produced most hit movies. RVSP may have potential partners for film production.</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A5D17205-D5BD-031E-E9AF-889C51A39D0B}"/>
              </a:ext>
            </a:extLst>
          </p:cNvPr>
          <p:cNvPicPr>
            <a:picLocks noChangeAspect="1"/>
          </p:cNvPicPr>
          <p:nvPr/>
        </p:nvPicPr>
        <p:blipFill>
          <a:blip r:embed="rId3"/>
          <a:stretch>
            <a:fillRect/>
          </a:stretch>
        </p:blipFill>
        <p:spPr>
          <a:xfrm>
            <a:off x="356614" y="2649901"/>
            <a:ext cx="1314633" cy="2162477"/>
          </a:xfrm>
          <a:prstGeom prst="rect">
            <a:avLst/>
          </a:prstGeom>
          <a:ln>
            <a:solidFill>
              <a:schemeClr val="tx1"/>
            </a:solidFill>
          </a:ln>
        </p:spPr>
      </p:pic>
      <p:pic>
        <p:nvPicPr>
          <p:cNvPr id="19" name="Picture 18">
            <a:extLst>
              <a:ext uri="{FF2B5EF4-FFF2-40B4-BE49-F238E27FC236}">
                <a16:creationId xmlns:a16="http://schemas.microsoft.com/office/drawing/2014/main" id="{42902445-E59B-694E-E7E3-00802D77C365}"/>
              </a:ext>
            </a:extLst>
          </p:cNvPr>
          <p:cNvPicPr>
            <a:picLocks noChangeAspect="1"/>
          </p:cNvPicPr>
          <p:nvPr/>
        </p:nvPicPr>
        <p:blipFill>
          <a:blip r:embed="rId4"/>
          <a:stretch>
            <a:fillRect/>
          </a:stretch>
        </p:blipFill>
        <p:spPr>
          <a:xfrm>
            <a:off x="4305583" y="3545940"/>
            <a:ext cx="3077004" cy="2648320"/>
          </a:xfrm>
          <a:prstGeom prst="rect">
            <a:avLst/>
          </a:prstGeom>
          <a:ln>
            <a:solidFill>
              <a:schemeClr val="tx1"/>
            </a:solidFill>
          </a:ln>
        </p:spPr>
      </p:pic>
    </p:spTree>
    <p:extLst>
      <p:ext uri="{BB962C8B-B14F-4D97-AF65-F5344CB8AC3E}">
        <p14:creationId xmlns:p14="http://schemas.microsoft.com/office/powerpoint/2010/main" val="115347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EC2BE-02AD-271F-466F-98459AC87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51C62-BEB8-7258-553F-12572D79BBDE}"/>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3" name="TextBox 2">
            <a:extLst>
              <a:ext uri="{FF2B5EF4-FFF2-40B4-BE49-F238E27FC236}">
                <a16:creationId xmlns:a16="http://schemas.microsoft.com/office/drawing/2014/main" id="{00E5D6F8-2846-C7BA-9B10-D404D787198A}"/>
              </a:ext>
            </a:extLst>
          </p:cNvPr>
          <p:cNvSpPr txBox="1"/>
          <p:nvPr/>
        </p:nvSpPr>
        <p:spPr>
          <a:xfrm>
            <a:off x="356615" y="996696"/>
            <a:ext cx="11474203" cy="369332"/>
          </a:xfrm>
          <a:prstGeom prst="rect">
            <a:avLst/>
          </a:prstGeom>
          <a:noFill/>
        </p:spPr>
        <p:txBody>
          <a:bodyPr wrap="square" rtlCol="0">
            <a:spAutoFit/>
          </a:bodyPr>
          <a:lstStyle/>
          <a:p>
            <a:r>
              <a:rPr lang="en-US" b="1" dirty="0">
                <a:latin typeface="Avenir Next LT Pro" panose="020B0504020202020204" pitchFamily="34" charset="0"/>
              </a:rPr>
              <a:t>16. Movies released between 1 April 2018 and 1 April 2019, have median rating of 8.</a:t>
            </a:r>
          </a:p>
        </p:txBody>
      </p:sp>
      <p:sp>
        <p:nvSpPr>
          <p:cNvPr id="6" name="TextBox 5">
            <a:extLst>
              <a:ext uri="{FF2B5EF4-FFF2-40B4-BE49-F238E27FC236}">
                <a16:creationId xmlns:a16="http://schemas.microsoft.com/office/drawing/2014/main" id="{077A9D82-6C30-12F6-B8A3-2697793A6626}"/>
              </a:ext>
            </a:extLst>
          </p:cNvPr>
          <p:cNvSpPr txBox="1"/>
          <p:nvPr/>
        </p:nvSpPr>
        <p:spPr>
          <a:xfrm>
            <a:off x="356614" y="2271318"/>
            <a:ext cx="10972802" cy="369332"/>
          </a:xfrm>
          <a:prstGeom prst="rect">
            <a:avLst/>
          </a:prstGeom>
          <a:noFill/>
        </p:spPr>
        <p:txBody>
          <a:bodyPr wrap="square" rtlCol="0">
            <a:spAutoFit/>
          </a:bodyPr>
          <a:lstStyle/>
          <a:p>
            <a:r>
              <a:rPr lang="en-US" b="1" dirty="0">
                <a:latin typeface="Avenir Next LT Pro" panose="020B0504020202020204" pitchFamily="34" charset="0"/>
              </a:rPr>
              <a:t>17. German movies get more votes than Italian movies ! True or False</a:t>
            </a:r>
          </a:p>
        </p:txBody>
      </p:sp>
      <p:sp>
        <p:nvSpPr>
          <p:cNvPr id="10" name="TextBox 9">
            <a:extLst>
              <a:ext uri="{FF2B5EF4-FFF2-40B4-BE49-F238E27FC236}">
                <a16:creationId xmlns:a16="http://schemas.microsoft.com/office/drawing/2014/main" id="{2B13BBBF-A179-AC83-EF03-E0942FC92475}"/>
              </a:ext>
            </a:extLst>
          </p:cNvPr>
          <p:cNvSpPr txBox="1"/>
          <p:nvPr/>
        </p:nvSpPr>
        <p:spPr>
          <a:xfrm>
            <a:off x="2508595" y="2946835"/>
            <a:ext cx="9186581" cy="668132"/>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True, </a:t>
            </a:r>
            <a:r>
              <a:rPr lang="en-US" i="1" dirty="0">
                <a:effectLst/>
                <a:latin typeface="Avenir Next LT Pro" panose="020B0504020202020204" pitchFamily="34" charset="0"/>
              </a:rPr>
              <a:t>German movies more popular than Italian movies based on total votes.</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E84AEB46-DEAF-57F8-F73D-0D96626B7726}"/>
              </a:ext>
            </a:extLst>
          </p:cNvPr>
          <p:cNvSpPr txBox="1"/>
          <p:nvPr/>
        </p:nvSpPr>
        <p:spPr>
          <a:xfrm>
            <a:off x="202789" y="4043786"/>
            <a:ext cx="7690907" cy="369332"/>
          </a:xfrm>
          <a:prstGeom prst="rect">
            <a:avLst/>
          </a:prstGeom>
          <a:noFill/>
        </p:spPr>
        <p:txBody>
          <a:bodyPr wrap="square">
            <a:spAutoFit/>
          </a:bodyPr>
          <a:lstStyle/>
          <a:p>
            <a:r>
              <a:rPr lang="en-US" b="1" dirty="0">
                <a:latin typeface="Avenir Next LT Pro" panose="020B0504020202020204" pitchFamily="34" charset="0"/>
              </a:rPr>
              <a:t>18. Columns with null values in the ‘names’ table.</a:t>
            </a:r>
          </a:p>
        </p:txBody>
      </p:sp>
      <p:pic>
        <p:nvPicPr>
          <p:cNvPr id="5" name="Picture 4">
            <a:extLst>
              <a:ext uri="{FF2B5EF4-FFF2-40B4-BE49-F238E27FC236}">
                <a16:creationId xmlns:a16="http://schemas.microsoft.com/office/drawing/2014/main" id="{61BD1B9B-17D9-A97A-2575-555EE6E4DD78}"/>
              </a:ext>
            </a:extLst>
          </p:cNvPr>
          <p:cNvPicPr>
            <a:picLocks noChangeAspect="1"/>
          </p:cNvPicPr>
          <p:nvPr/>
        </p:nvPicPr>
        <p:blipFill>
          <a:blip r:embed="rId2"/>
          <a:stretch>
            <a:fillRect/>
          </a:stretch>
        </p:blipFill>
        <p:spPr>
          <a:xfrm>
            <a:off x="356614" y="1543286"/>
            <a:ext cx="996698" cy="480761"/>
          </a:xfrm>
          <a:prstGeom prst="rect">
            <a:avLst/>
          </a:prstGeom>
          <a:ln>
            <a:solidFill>
              <a:schemeClr val="tx1"/>
            </a:solidFill>
          </a:ln>
        </p:spPr>
      </p:pic>
      <p:sp>
        <p:nvSpPr>
          <p:cNvPr id="8" name="TextBox 7">
            <a:extLst>
              <a:ext uri="{FF2B5EF4-FFF2-40B4-BE49-F238E27FC236}">
                <a16:creationId xmlns:a16="http://schemas.microsoft.com/office/drawing/2014/main" id="{6F6F77E6-8638-82A0-618D-FCCBD7DA9508}"/>
              </a:ext>
            </a:extLst>
          </p:cNvPr>
          <p:cNvSpPr txBox="1"/>
          <p:nvPr/>
        </p:nvSpPr>
        <p:spPr>
          <a:xfrm>
            <a:off x="1671247" y="1593365"/>
            <a:ext cx="10023929" cy="371768"/>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Total 361 movies were released in FY2019 having m</a:t>
            </a:r>
            <a:r>
              <a:rPr lang="en-US" i="1" dirty="0">
                <a:latin typeface="Avenir Next LT Pro" panose="020B0504020202020204" pitchFamily="34" charset="0"/>
              </a:rPr>
              <a:t>edian rating of 8</a:t>
            </a:r>
            <a:r>
              <a:rPr lang="en-US" i="1" dirty="0">
                <a:effectLst/>
                <a:latin typeface="Avenir Next LT Pro" panose="020B0504020202020204" pitchFamily="34" charset="0"/>
              </a:rPr>
              <a:t>.</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0EC304B8-0655-11CC-6E0E-A85C1E012BC8}"/>
              </a:ext>
            </a:extLst>
          </p:cNvPr>
          <p:cNvPicPr>
            <a:picLocks noChangeAspect="1"/>
          </p:cNvPicPr>
          <p:nvPr/>
        </p:nvPicPr>
        <p:blipFill>
          <a:blip r:embed="rId3"/>
          <a:stretch>
            <a:fillRect/>
          </a:stretch>
        </p:blipFill>
        <p:spPr>
          <a:xfrm>
            <a:off x="356613" y="2820122"/>
            <a:ext cx="1820661" cy="717633"/>
          </a:xfrm>
          <a:prstGeom prst="rect">
            <a:avLst/>
          </a:prstGeom>
          <a:ln>
            <a:solidFill>
              <a:schemeClr val="tx1"/>
            </a:solidFill>
          </a:ln>
        </p:spPr>
      </p:pic>
      <p:pic>
        <p:nvPicPr>
          <p:cNvPr id="16" name="Picture 15">
            <a:extLst>
              <a:ext uri="{FF2B5EF4-FFF2-40B4-BE49-F238E27FC236}">
                <a16:creationId xmlns:a16="http://schemas.microsoft.com/office/drawing/2014/main" id="{C9A2C230-01D1-B4DE-C00E-B100F0C51A77}"/>
              </a:ext>
            </a:extLst>
          </p:cNvPr>
          <p:cNvPicPr>
            <a:picLocks noChangeAspect="1"/>
          </p:cNvPicPr>
          <p:nvPr/>
        </p:nvPicPr>
        <p:blipFill>
          <a:blip r:embed="rId4"/>
          <a:stretch>
            <a:fillRect/>
          </a:stretch>
        </p:blipFill>
        <p:spPr>
          <a:xfrm>
            <a:off x="304395" y="4580499"/>
            <a:ext cx="3743847" cy="409632"/>
          </a:xfrm>
          <a:prstGeom prst="rect">
            <a:avLst/>
          </a:prstGeom>
          <a:ln>
            <a:solidFill>
              <a:schemeClr val="tx1"/>
            </a:solidFill>
          </a:ln>
        </p:spPr>
      </p:pic>
      <p:sp>
        <p:nvSpPr>
          <p:cNvPr id="17" name="TextBox 16">
            <a:extLst>
              <a:ext uri="{FF2B5EF4-FFF2-40B4-BE49-F238E27FC236}">
                <a16:creationId xmlns:a16="http://schemas.microsoft.com/office/drawing/2014/main" id="{F7DB1BAA-B34F-BD05-63D2-D2863F345EAB}"/>
              </a:ext>
            </a:extLst>
          </p:cNvPr>
          <p:cNvSpPr txBox="1"/>
          <p:nvPr/>
        </p:nvSpPr>
        <p:spPr>
          <a:xfrm>
            <a:off x="304395" y="5193266"/>
            <a:ext cx="8053221" cy="371768"/>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Except name column, all tables have null values.</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1487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55F23-3200-AFCE-02D1-58D430BCE4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E1C0E9-0C15-3EC4-F563-10E7CF806418}"/>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3" name="TextBox 2">
            <a:extLst>
              <a:ext uri="{FF2B5EF4-FFF2-40B4-BE49-F238E27FC236}">
                <a16:creationId xmlns:a16="http://schemas.microsoft.com/office/drawing/2014/main" id="{08CFDDBC-0149-1383-6A33-7C0E14C2C9BD}"/>
              </a:ext>
            </a:extLst>
          </p:cNvPr>
          <p:cNvSpPr txBox="1"/>
          <p:nvPr/>
        </p:nvSpPr>
        <p:spPr>
          <a:xfrm>
            <a:off x="330504" y="995326"/>
            <a:ext cx="11474203" cy="369332"/>
          </a:xfrm>
          <a:prstGeom prst="rect">
            <a:avLst/>
          </a:prstGeom>
          <a:noFill/>
        </p:spPr>
        <p:txBody>
          <a:bodyPr wrap="square" rtlCol="0">
            <a:spAutoFit/>
          </a:bodyPr>
          <a:lstStyle/>
          <a:p>
            <a:r>
              <a:rPr lang="en-US" b="1" dirty="0">
                <a:latin typeface="Avenir Next LT Pro" panose="020B0504020202020204" pitchFamily="34" charset="0"/>
              </a:rPr>
              <a:t>19. The top three directors in the top three genres whose movies have an average rating &gt; 8.</a:t>
            </a:r>
          </a:p>
        </p:txBody>
      </p:sp>
      <p:sp>
        <p:nvSpPr>
          <p:cNvPr id="6" name="TextBox 5">
            <a:extLst>
              <a:ext uri="{FF2B5EF4-FFF2-40B4-BE49-F238E27FC236}">
                <a16:creationId xmlns:a16="http://schemas.microsoft.com/office/drawing/2014/main" id="{F86EF226-5493-3A71-FE38-C9930D9CFC19}"/>
              </a:ext>
            </a:extLst>
          </p:cNvPr>
          <p:cNvSpPr txBox="1"/>
          <p:nvPr/>
        </p:nvSpPr>
        <p:spPr>
          <a:xfrm>
            <a:off x="304395" y="2417622"/>
            <a:ext cx="10972802" cy="369332"/>
          </a:xfrm>
          <a:prstGeom prst="rect">
            <a:avLst/>
          </a:prstGeom>
          <a:noFill/>
        </p:spPr>
        <p:txBody>
          <a:bodyPr wrap="square" rtlCol="0">
            <a:spAutoFit/>
          </a:bodyPr>
          <a:lstStyle/>
          <a:p>
            <a:r>
              <a:rPr lang="en-US" b="1" dirty="0">
                <a:latin typeface="Avenir Next LT Pro" panose="020B0504020202020204" pitchFamily="34" charset="0"/>
              </a:rPr>
              <a:t>20. The top two actors whose movies have a median rating &gt;= 8.</a:t>
            </a:r>
          </a:p>
        </p:txBody>
      </p:sp>
      <p:sp>
        <p:nvSpPr>
          <p:cNvPr id="10" name="TextBox 9">
            <a:extLst>
              <a:ext uri="{FF2B5EF4-FFF2-40B4-BE49-F238E27FC236}">
                <a16:creationId xmlns:a16="http://schemas.microsoft.com/office/drawing/2014/main" id="{FE9522EC-C7A7-1A7D-4ED0-386EC9D9E384}"/>
              </a:ext>
            </a:extLst>
          </p:cNvPr>
          <p:cNvSpPr txBox="1"/>
          <p:nvPr/>
        </p:nvSpPr>
        <p:spPr>
          <a:xfrm>
            <a:off x="2508593" y="2929007"/>
            <a:ext cx="9186581" cy="668132"/>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Mammootty and Mohanlal are the 2 top actors whose movies have an </a:t>
            </a:r>
            <a:r>
              <a:rPr lang="en-US" i="1" dirty="0">
                <a:latin typeface="Avenir Next LT Pro" panose="020B0504020202020204" pitchFamily="34" charset="0"/>
              </a:rPr>
              <a:t>median rating &gt;= 8</a:t>
            </a:r>
            <a:r>
              <a:rPr lang="en-US" i="1" dirty="0">
                <a:effectLst/>
                <a:latin typeface="Avenir Next LT Pro" panose="020B0504020202020204" pitchFamily="34" charset="0"/>
              </a:rPr>
              <a:t> .</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91D5044F-7B97-A5D9-131B-33831A5F8C5E}"/>
              </a:ext>
            </a:extLst>
          </p:cNvPr>
          <p:cNvSpPr txBox="1"/>
          <p:nvPr/>
        </p:nvSpPr>
        <p:spPr>
          <a:xfrm>
            <a:off x="229409" y="3886381"/>
            <a:ext cx="11227211" cy="369332"/>
          </a:xfrm>
          <a:prstGeom prst="rect">
            <a:avLst/>
          </a:prstGeom>
          <a:noFill/>
        </p:spPr>
        <p:txBody>
          <a:bodyPr wrap="square">
            <a:spAutoFit/>
          </a:bodyPr>
          <a:lstStyle/>
          <a:p>
            <a:r>
              <a:rPr lang="en-US" b="1" dirty="0">
                <a:latin typeface="Avenir Next LT Pro" panose="020B0504020202020204" pitchFamily="34" charset="0"/>
              </a:rPr>
              <a:t>21. The top three production houses based on the number of votes received by their movies</a:t>
            </a:r>
          </a:p>
        </p:txBody>
      </p:sp>
      <p:sp>
        <p:nvSpPr>
          <p:cNvPr id="17" name="TextBox 16">
            <a:extLst>
              <a:ext uri="{FF2B5EF4-FFF2-40B4-BE49-F238E27FC236}">
                <a16:creationId xmlns:a16="http://schemas.microsoft.com/office/drawing/2014/main" id="{6A729C6F-8BDB-3A45-41D6-4FDD55755392}"/>
              </a:ext>
            </a:extLst>
          </p:cNvPr>
          <p:cNvSpPr txBox="1"/>
          <p:nvPr/>
        </p:nvSpPr>
        <p:spPr>
          <a:xfrm>
            <a:off x="304395" y="5339570"/>
            <a:ext cx="11526423" cy="371768"/>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Marvel Studios, Twentieth Century Fox are the most popular production houses.</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8DDCF0A-3109-0393-80F4-36752BE063DA}"/>
              </a:ext>
            </a:extLst>
          </p:cNvPr>
          <p:cNvPicPr>
            <a:picLocks noChangeAspect="1"/>
          </p:cNvPicPr>
          <p:nvPr/>
        </p:nvPicPr>
        <p:blipFill>
          <a:blip r:embed="rId2"/>
          <a:stretch>
            <a:fillRect/>
          </a:stretch>
        </p:blipFill>
        <p:spPr>
          <a:xfrm>
            <a:off x="356613" y="1433143"/>
            <a:ext cx="1619476" cy="847843"/>
          </a:xfrm>
          <a:prstGeom prst="rect">
            <a:avLst/>
          </a:prstGeom>
          <a:ln>
            <a:solidFill>
              <a:schemeClr val="tx1"/>
            </a:solidFill>
          </a:ln>
        </p:spPr>
      </p:pic>
      <p:sp>
        <p:nvSpPr>
          <p:cNvPr id="9" name="TextBox 8">
            <a:extLst>
              <a:ext uri="{FF2B5EF4-FFF2-40B4-BE49-F238E27FC236}">
                <a16:creationId xmlns:a16="http://schemas.microsoft.com/office/drawing/2014/main" id="{610AACAE-AD60-395D-F4A2-D5EB9C1B1E40}"/>
              </a:ext>
            </a:extLst>
          </p:cNvPr>
          <p:cNvSpPr txBox="1"/>
          <p:nvPr/>
        </p:nvSpPr>
        <p:spPr>
          <a:xfrm>
            <a:off x="2508594" y="1637736"/>
            <a:ext cx="9186581" cy="668132"/>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James Mangold, Anthony Russo and </a:t>
            </a:r>
            <a:r>
              <a:rPr lang="en-US" i="1" dirty="0" err="1">
                <a:effectLst/>
                <a:latin typeface="Avenir Next LT Pro" panose="020B0504020202020204" pitchFamily="34" charset="0"/>
              </a:rPr>
              <a:t>Soubin</a:t>
            </a:r>
            <a:r>
              <a:rPr lang="en-US" i="1" dirty="0">
                <a:effectLst/>
                <a:latin typeface="Avenir Next LT Pro" panose="020B0504020202020204" pitchFamily="34" charset="0"/>
              </a:rPr>
              <a:t> Shahir are the top 3 directors in top 3 genres whose movies have an </a:t>
            </a:r>
            <a:r>
              <a:rPr lang="en-US" i="1" dirty="0">
                <a:latin typeface="Avenir Next LT Pro" panose="020B0504020202020204" pitchFamily="34" charset="0"/>
              </a:rPr>
              <a:t>average rating &gt; 8</a:t>
            </a:r>
            <a:r>
              <a:rPr lang="en-US" i="1" dirty="0">
                <a:effectLst/>
                <a:latin typeface="Avenir Next LT Pro" panose="020B0504020202020204" pitchFamily="34" charset="0"/>
              </a:rPr>
              <a:t>.</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C8BDAB42-5953-4681-ED73-74F8D07F567D}"/>
              </a:ext>
            </a:extLst>
          </p:cNvPr>
          <p:cNvPicPr>
            <a:picLocks noChangeAspect="1"/>
          </p:cNvPicPr>
          <p:nvPr/>
        </p:nvPicPr>
        <p:blipFill>
          <a:blip r:embed="rId3"/>
          <a:stretch>
            <a:fillRect/>
          </a:stretch>
        </p:blipFill>
        <p:spPr>
          <a:xfrm>
            <a:off x="356613" y="3018253"/>
            <a:ext cx="1486107" cy="562053"/>
          </a:xfrm>
          <a:prstGeom prst="rect">
            <a:avLst/>
          </a:prstGeom>
          <a:ln>
            <a:solidFill>
              <a:schemeClr val="tx1"/>
            </a:solidFill>
          </a:ln>
        </p:spPr>
      </p:pic>
      <p:pic>
        <p:nvPicPr>
          <p:cNvPr id="18" name="Picture 17">
            <a:extLst>
              <a:ext uri="{FF2B5EF4-FFF2-40B4-BE49-F238E27FC236}">
                <a16:creationId xmlns:a16="http://schemas.microsoft.com/office/drawing/2014/main" id="{D446FCBA-2727-B6F1-9666-0C68CECA1229}"/>
              </a:ext>
            </a:extLst>
          </p:cNvPr>
          <p:cNvPicPr>
            <a:picLocks noChangeAspect="1"/>
          </p:cNvPicPr>
          <p:nvPr/>
        </p:nvPicPr>
        <p:blipFill>
          <a:blip r:embed="rId4"/>
          <a:stretch>
            <a:fillRect/>
          </a:stretch>
        </p:blipFill>
        <p:spPr>
          <a:xfrm>
            <a:off x="356613" y="4392349"/>
            <a:ext cx="2819794" cy="714475"/>
          </a:xfrm>
          <a:prstGeom prst="rect">
            <a:avLst/>
          </a:prstGeom>
          <a:ln>
            <a:solidFill>
              <a:schemeClr val="tx1"/>
            </a:solidFill>
          </a:ln>
        </p:spPr>
      </p:pic>
    </p:spTree>
    <p:extLst>
      <p:ext uri="{BB962C8B-B14F-4D97-AF65-F5344CB8AC3E}">
        <p14:creationId xmlns:p14="http://schemas.microsoft.com/office/powerpoint/2010/main" val="3594375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749C0-A2FA-2422-6329-0B05B72BA9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0BD44-A51D-C707-9F4E-9232EA44BFD3}"/>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3" name="TextBox 2">
            <a:extLst>
              <a:ext uri="{FF2B5EF4-FFF2-40B4-BE49-F238E27FC236}">
                <a16:creationId xmlns:a16="http://schemas.microsoft.com/office/drawing/2014/main" id="{56759694-D7B6-C413-3D5F-89FDACBB7F18}"/>
              </a:ext>
            </a:extLst>
          </p:cNvPr>
          <p:cNvSpPr txBox="1"/>
          <p:nvPr/>
        </p:nvSpPr>
        <p:spPr>
          <a:xfrm>
            <a:off x="330504" y="995326"/>
            <a:ext cx="11474203" cy="369332"/>
          </a:xfrm>
          <a:prstGeom prst="rect">
            <a:avLst/>
          </a:prstGeom>
          <a:noFill/>
        </p:spPr>
        <p:txBody>
          <a:bodyPr wrap="square" rtlCol="0">
            <a:spAutoFit/>
          </a:bodyPr>
          <a:lstStyle/>
          <a:p>
            <a:r>
              <a:rPr lang="en-US" b="1" dirty="0">
                <a:latin typeface="Avenir Next LT Pro" panose="020B0504020202020204" pitchFamily="34" charset="0"/>
              </a:rPr>
              <a:t>22. Rank actors with movies released in India based on their average ratings</a:t>
            </a:r>
          </a:p>
        </p:txBody>
      </p:sp>
      <p:pic>
        <p:nvPicPr>
          <p:cNvPr id="5" name="Picture 4">
            <a:extLst>
              <a:ext uri="{FF2B5EF4-FFF2-40B4-BE49-F238E27FC236}">
                <a16:creationId xmlns:a16="http://schemas.microsoft.com/office/drawing/2014/main" id="{C3BBA696-7584-9669-B597-42DCAE6B9E66}"/>
              </a:ext>
            </a:extLst>
          </p:cNvPr>
          <p:cNvPicPr>
            <a:picLocks noChangeAspect="1"/>
          </p:cNvPicPr>
          <p:nvPr/>
        </p:nvPicPr>
        <p:blipFill>
          <a:blip r:embed="rId2"/>
          <a:stretch>
            <a:fillRect/>
          </a:stretch>
        </p:blipFill>
        <p:spPr>
          <a:xfrm>
            <a:off x="382722" y="1533939"/>
            <a:ext cx="4067743" cy="2638793"/>
          </a:xfrm>
          <a:prstGeom prst="rect">
            <a:avLst/>
          </a:prstGeom>
          <a:ln>
            <a:solidFill>
              <a:schemeClr val="tx1"/>
            </a:solidFill>
          </a:ln>
        </p:spPr>
      </p:pic>
      <p:sp>
        <p:nvSpPr>
          <p:cNvPr id="8" name="TextBox 7">
            <a:extLst>
              <a:ext uri="{FF2B5EF4-FFF2-40B4-BE49-F238E27FC236}">
                <a16:creationId xmlns:a16="http://schemas.microsoft.com/office/drawing/2014/main" id="{92478E37-015F-EB1B-0BB7-72BF5F3FDB38}"/>
              </a:ext>
            </a:extLst>
          </p:cNvPr>
          <p:cNvSpPr txBox="1"/>
          <p:nvPr/>
        </p:nvSpPr>
        <p:spPr>
          <a:xfrm>
            <a:off x="330504" y="4770570"/>
            <a:ext cx="9186581" cy="371768"/>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Vijay </a:t>
            </a:r>
            <a:r>
              <a:rPr lang="en-US" i="1" dirty="0" err="1">
                <a:effectLst/>
                <a:latin typeface="Avenir Next LT Pro" panose="020B0504020202020204" pitchFamily="34" charset="0"/>
              </a:rPr>
              <a:t>Sethupathi</a:t>
            </a:r>
            <a:r>
              <a:rPr lang="en-US" i="1" dirty="0">
                <a:effectLst/>
                <a:latin typeface="Avenir Next LT Pro" panose="020B0504020202020204" pitchFamily="34" charset="0"/>
              </a:rPr>
              <a:t> is at the top of actors list.</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66ADFD1C-98AE-0F2D-41CA-E5F86FF8B6DC}"/>
              </a:ext>
            </a:extLst>
          </p:cNvPr>
          <p:cNvSpPr txBox="1"/>
          <p:nvPr/>
        </p:nvSpPr>
        <p:spPr>
          <a:xfrm>
            <a:off x="5423712" y="1781710"/>
            <a:ext cx="6124123" cy="646331"/>
          </a:xfrm>
          <a:prstGeom prst="rect">
            <a:avLst/>
          </a:prstGeom>
          <a:noFill/>
        </p:spPr>
        <p:txBody>
          <a:bodyPr wrap="square" rtlCol="0">
            <a:spAutoFit/>
          </a:bodyPr>
          <a:lstStyle/>
          <a:p>
            <a:r>
              <a:rPr lang="en-US" b="1" dirty="0">
                <a:latin typeface="Avenir Next LT Pro" panose="020B0504020202020204" pitchFamily="34" charset="0"/>
              </a:rPr>
              <a:t>23. The top five actresses in Hindi movies released in India based on their average ratings?</a:t>
            </a:r>
          </a:p>
        </p:txBody>
      </p:sp>
      <p:sp>
        <p:nvSpPr>
          <p:cNvPr id="16" name="TextBox 15">
            <a:extLst>
              <a:ext uri="{FF2B5EF4-FFF2-40B4-BE49-F238E27FC236}">
                <a16:creationId xmlns:a16="http://schemas.microsoft.com/office/drawing/2014/main" id="{796C1F06-8CE0-1A9A-A9BF-ED175963CE74}"/>
              </a:ext>
            </a:extLst>
          </p:cNvPr>
          <p:cNvSpPr txBox="1"/>
          <p:nvPr/>
        </p:nvSpPr>
        <p:spPr>
          <a:xfrm>
            <a:off x="5385816" y="3986848"/>
            <a:ext cx="6380995" cy="371768"/>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err="1">
                <a:effectLst/>
                <a:latin typeface="Avenir Next LT Pro" panose="020B0504020202020204" pitchFamily="34" charset="0"/>
              </a:rPr>
              <a:t>Taapsee</a:t>
            </a:r>
            <a:r>
              <a:rPr lang="en-US" i="1" dirty="0">
                <a:effectLst/>
                <a:latin typeface="Avenir Next LT Pro" panose="020B0504020202020204" pitchFamily="34" charset="0"/>
              </a:rPr>
              <a:t> Pannu is at the top of actresses list.</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6487B569-4101-E0C7-06D0-3A3F77681AB1}"/>
              </a:ext>
            </a:extLst>
          </p:cNvPr>
          <p:cNvPicPr>
            <a:picLocks noChangeAspect="1"/>
          </p:cNvPicPr>
          <p:nvPr/>
        </p:nvPicPr>
        <p:blipFill>
          <a:blip r:embed="rId3"/>
          <a:stretch>
            <a:fillRect/>
          </a:stretch>
        </p:blipFill>
        <p:spPr>
          <a:xfrm>
            <a:off x="5429425" y="2620980"/>
            <a:ext cx="4163006" cy="1066949"/>
          </a:xfrm>
          <a:prstGeom prst="rect">
            <a:avLst/>
          </a:prstGeom>
          <a:ln>
            <a:solidFill>
              <a:schemeClr val="tx1"/>
            </a:solidFill>
          </a:ln>
        </p:spPr>
      </p:pic>
    </p:spTree>
    <p:extLst>
      <p:ext uri="{BB962C8B-B14F-4D97-AF65-F5344CB8AC3E}">
        <p14:creationId xmlns:p14="http://schemas.microsoft.com/office/powerpoint/2010/main" val="1287805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B962-D702-38D7-C90D-A9DDBD14D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4656A-BEE7-D80E-1DD2-CFB99A769245}"/>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9" name="TextBox 8">
            <a:extLst>
              <a:ext uri="{FF2B5EF4-FFF2-40B4-BE49-F238E27FC236}">
                <a16:creationId xmlns:a16="http://schemas.microsoft.com/office/drawing/2014/main" id="{FDD9777D-938E-4939-B9CB-7835F87F3547}"/>
              </a:ext>
            </a:extLst>
          </p:cNvPr>
          <p:cNvSpPr txBox="1"/>
          <p:nvPr/>
        </p:nvSpPr>
        <p:spPr>
          <a:xfrm>
            <a:off x="330504" y="995326"/>
            <a:ext cx="11474203" cy="1477328"/>
          </a:xfrm>
          <a:prstGeom prst="rect">
            <a:avLst/>
          </a:prstGeom>
          <a:noFill/>
        </p:spPr>
        <p:txBody>
          <a:bodyPr wrap="square" rtlCol="0">
            <a:spAutoFit/>
          </a:bodyPr>
          <a:lstStyle/>
          <a:p>
            <a:r>
              <a:rPr lang="en-US" b="1" dirty="0">
                <a:latin typeface="Avenir Next LT Pro" panose="020B0504020202020204" pitchFamily="34" charset="0"/>
              </a:rPr>
              <a:t>24. Classify thriller movies as per avg rating and classify them in the following category: </a:t>
            </a:r>
          </a:p>
          <a:p>
            <a:pPr marL="285750" indent="-285750">
              <a:buFont typeface="Arial" panose="020B0604020202020204" pitchFamily="34" charset="0"/>
              <a:buChar char="•"/>
            </a:pPr>
            <a:r>
              <a:rPr lang="en-US" b="1" dirty="0">
                <a:latin typeface="Avenir Next LT Pro" panose="020B0504020202020204" pitchFamily="34" charset="0"/>
              </a:rPr>
              <a:t>	Rating &gt; 8: Superhit movies</a:t>
            </a:r>
          </a:p>
          <a:p>
            <a:pPr marL="285750" indent="-285750">
              <a:buFont typeface="Arial" panose="020B0604020202020204" pitchFamily="34" charset="0"/>
              <a:buChar char="•"/>
            </a:pPr>
            <a:r>
              <a:rPr lang="en-US" b="1" dirty="0">
                <a:latin typeface="Avenir Next LT Pro" panose="020B0504020202020204" pitchFamily="34" charset="0"/>
              </a:rPr>
              <a:t>	Rating between 7 and 8: Hit movies</a:t>
            </a:r>
          </a:p>
          <a:p>
            <a:pPr marL="285750" indent="-285750">
              <a:buFont typeface="Arial" panose="020B0604020202020204" pitchFamily="34" charset="0"/>
              <a:buChar char="•"/>
            </a:pPr>
            <a:r>
              <a:rPr lang="en-US" b="1" dirty="0">
                <a:latin typeface="Avenir Next LT Pro" panose="020B0504020202020204" pitchFamily="34" charset="0"/>
              </a:rPr>
              <a:t>	Rating between 5 and 7: One-time-watch movies</a:t>
            </a:r>
          </a:p>
          <a:p>
            <a:pPr marL="285750" indent="-285750">
              <a:buFont typeface="Arial" panose="020B0604020202020204" pitchFamily="34" charset="0"/>
              <a:buChar char="•"/>
            </a:pPr>
            <a:r>
              <a:rPr lang="en-US" b="1" dirty="0">
                <a:latin typeface="Avenir Next LT Pro" panose="020B0504020202020204" pitchFamily="34" charset="0"/>
              </a:rPr>
              <a:t>	Rating &lt; 5: Flop movies</a:t>
            </a:r>
          </a:p>
        </p:txBody>
      </p:sp>
      <p:pic>
        <p:nvPicPr>
          <p:cNvPr id="15" name="Picture 14">
            <a:extLst>
              <a:ext uri="{FF2B5EF4-FFF2-40B4-BE49-F238E27FC236}">
                <a16:creationId xmlns:a16="http://schemas.microsoft.com/office/drawing/2014/main" id="{68D9CBB3-C5BB-C297-77F1-6F085AB90EDA}"/>
              </a:ext>
            </a:extLst>
          </p:cNvPr>
          <p:cNvPicPr>
            <a:picLocks noChangeAspect="1"/>
          </p:cNvPicPr>
          <p:nvPr/>
        </p:nvPicPr>
        <p:blipFill>
          <a:blip r:embed="rId2"/>
          <a:stretch>
            <a:fillRect/>
          </a:stretch>
        </p:blipFill>
        <p:spPr>
          <a:xfrm>
            <a:off x="356616" y="2621253"/>
            <a:ext cx="3010320" cy="3115110"/>
          </a:xfrm>
          <a:prstGeom prst="rect">
            <a:avLst/>
          </a:prstGeom>
          <a:ln>
            <a:solidFill>
              <a:schemeClr val="tx1"/>
            </a:solidFill>
          </a:ln>
        </p:spPr>
      </p:pic>
      <p:sp>
        <p:nvSpPr>
          <p:cNvPr id="16" name="TextBox 15">
            <a:extLst>
              <a:ext uri="{FF2B5EF4-FFF2-40B4-BE49-F238E27FC236}">
                <a16:creationId xmlns:a16="http://schemas.microsoft.com/office/drawing/2014/main" id="{FB944026-6683-B528-1FC9-B34384FFE43E}"/>
              </a:ext>
            </a:extLst>
          </p:cNvPr>
          <p:cNvSpPr txBox="1"/>
          <p:nvPr/>
        </p:nvSpPr>
        <p:spPr>
          <a:xfrm>
            <a:off x="3822192" y="3685096"/>
            <a:ext cx="6739128" cy="668132"/>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It is observed that most of the thriller movies are mostly </a:t>
            </a:r>
            <a:r>
              <a:rPr lang="en-US" i="1" dirty="0">
                <a:latin typeface="Avenir Next LT Pro" panose="020B0504020202020204" pitchFamily="34" charset="0"/>
              </a:rPr>
              <a:t>One-time-watch movies as rating got between 5 and 7</a:t>
            </a:r>
            <a:r>
              <a:rPr lang="en-US" i="1" dirty="0">
                <a:effectLst/>
                <a:latin typeface="Avenir Next LT Pro" panose="020B0504020202020204" pitchFamily="34" charset="0"/>
              </a:rPr>
              <a:t>.</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2564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391B5-3F6D-997B-6BA3-1AE6F0C65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28E0E-D43D-CE40-DD7F-2012D901D5F0}"/>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9" name="TextBox 8">
            <a:extLst>
              <a:ext uri="{FF2B5EF4-FFF2-40B4-BE49-F238E27FC236}">
                <a16:creationId xmlns:a16="http://schemas.microsoft.com/office/drawing/2014/main" id="{94A390F8-AC12-5135-3DA4-654B505AC70F}"/>
              </a:ext>
            </a:extLst>
          </p:cNvPr>
          <p:cNvSpPr txBox="1"/>
          <p:nvPr/>
        </p:nvSpPr>
        <p:spPr>
          <a:xfrm>
            <a:off x="330505" y="995326"/>
            <a:ext cx="4945584" cy="923330"/>
          </a:xfrm>
          <a:prstGeom prst="rect">
            <a:avLst/>
          </a:prstGeom>
          <a:noFill/>
        </p:spPr>
        <p:txBody>
          <a:bodyPr wrap="square" rtlCol="0">
            <a:spAutoFit/>
          </a:bodyPr>
          <a:lstStyle/>
          <a:p>
            <a:pPr algn="just"/>
            <a:r>
              <a:rPr lang="en-US" b="1" dirty="0">
                <a:latin typeface="Avenir Next LT Pro" panose="020B0504020202020204" pitchFamily="34" charset="0"/>
              </a:rPr>
              <a:t>25. The genre-wise running total and moving average of the average movie duration.</a:t>
            </a:r>
          </a:p>
        </p:txBody>
      </p:sp>
      <p:pic>
        <p:nvPicPr>
          <p:cNvPr id="4" name="Picture 3">
            <a:extLst>
              <a:ext uri="{FF2B5EF4-FFF2-40B4-BE49-F238E27FC236}">
                <a16:creationId xmlns:a16="http://schemas.microsoft.com/office/drawing/2014/main" id="{7F3E44A1-EB9F-9E83-8D79-1DEFE478E501}"/>
              </a:ext>
            </a:extLst>
          </p:cNvPr>
          <p:cNvPicPr>
            <a:picLocks noChangeAspect="1"/>
          </p:cNvPicPr>
          <p:nvPr/>
        </p:nvPicPr>
        <p:blipFill>
          <a:blip r:embed="rId2"/>
          <a:stretch>
            <a:fillRect/>
          </a:stretch>
        </p:blipFill>
        <p:spPr>
          <a:xfrm>
            <a:off x="330505" y="2157738"/>
            <a:ext cx="3781953" cy="2333951"/>
          </a:xfrm>
          <a:prstGeom prst="rect">
            <a:avLst/>
          </a:prstGeom>
          <a:ln>
            <a:solidFill>
              <a:schemeClr val="tx1"/>
            </a:solidFill>
          </a:ln>
        </p:spPr>
      </p:pic>
      <p:sp>
        <p:nvSpPr>
          <p:cNvPr id="6" name="TextBox 5">
            <a:extLst>
              <a:ext uri="{FF2B5EF4-FFF2-40B4-BE49-F238E27FC236}">
                <a16:creationId xmlns:a16="http://schemas.microsoft.com/office/drawing/2014/main" id="{89A1888A-C2EF-0543-EA1D-CECF13A6D059}"/>
              </a:ext>
            </a:extLst>
          </p:cNvPr>
          <p:cNvSpPr txBox="1"/>
          <p:nvPr/>
        </p:nvSpPr>
        <p:spPr>
          <a:xfrm>
            <a:off x="4847640" y="2002059"/>
            <a:ext cx="6322934" cy="646331"/>
          </a:xfrm>
          <a:prstGeom prst="rect">
            <a:avLst/>
          </a:prstGeom>
          <a:noFill/>
        </p:spPr>
        <p:txBody>
          <a:bodyPr wrap="square">
            <a:spAutoFit/>
          </a:bodyPr>
          <a:lstStyle/>
          <a:p>
            <a:pPr algn="just"/>
            <a:r>
              <a:rPr lang="en-US" b="1" dirty="0">
                <a:latin typeface="Avenir Next LT Pro" panose="020B0504020202020204" pitchFamily="34" charset="0"/>
              </a:rPr>
              <a:t>26. The five highest-grossing movies of each year that belong to the top three genres.</a:t>
            </a:r>
          </a:p>
        </p:txBody>
      </p:sp>
      <p:pic>
        <p:nvPicPr>
          <p:cNvPr id="8" name="Picture 7">
            <a:extLst>
              <a:ext uri="{FF2B5EF4-FFF2-40B4-BE49-F238E27FC236}">
                <a16:creationId xmlns:a16="http://schemas.microsoft.com/office/drawing/2014/main" id="{F4B568B3-7C83-2543-5656-75FD058E6664}"/>
              </a:ext>
            </a:extLst>
          </p:cNvPr>
          <p:cNvPicPr>
            <a:picLocks noChangeAspect="1"/>
          </p:cNvPicPr>
          <p:nvPr/>
        </p:nvPicPr>
        <p:blipFill>
          <a:blip r:embed="rId3"/>
          <a:stretch>
            <a:fillRect/>
          </a:stretch>
        </p:blipFill>
        <p:spPr>
          <a:xfrm>
            <a:off x="4853736" y="2648390"/>
            <a:ext cx="4458322" cy="2638793"/>
          </a:xfrm>
          <a:prstGeom prst="rect">
            <a:avLst/>
          </a:prstGeom>
          <a:ln>
            <a:solidFill>
              <a:schemeClr val="tx1"/>
            </a:solidFill>
          </a:ln>
        </p:spPr>
      </p:pic>
      <p:sp>
        <p:nvSpPr>
          <p:cNvPr id="10" name="TextBox 9">
            <a:extLst>
              <a:ext uri="{FF2B5EF4-FFF2-40B4-BE49-F238E27FC236}">
                <a16:creationId xmlns:a16="http://schemas.microsoft.com/office/drawing/2014/main" id="{73714DBB-B98B-AFAA-0360-533AD21D6090}"/>
              </a:ext>
            </a:extLst>
          </p:cNvPr>
          <p:cNvSpPr txBox="1"/>
          <p:nvPr/>
        </p:nvSpPr>
        <p:spPr>
          <a:xfrm>
            <a:off x="219456" y="4605279"/>
            <a:ext cx="4458322" cy="668132"/>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It is observed that thriller has highest running total duration.</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1A945692-AD8B-2071-92B9-9D2D32FCF130}"/>
              </a:ext>
            </a:extLst>
          </p:cNvPr>
          <p:cNvSpPr txBox="1"/>
          <p:nvPr/>
        </p:nvSpPr>
        <p:spPr>
          <a:xfrm>
            <a:off x="4847640" y="5425191"/>
            <a:ext cx="4458322" cy="964495"/>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The top 3 genres of </a:t>
            </a:r>
            <a:r>
              <a:rPr lang="en-US" i="1" dirty="0">
                <a:latin typeface="Avenir Next LT Pro" panose="020B0504020202020204" pitchFamily="34" charset="0"/>
              </a:rPr>
              <a:t>highest-grossing movies of each year are Drama, Thriller and Comedy</a:t>
            </a:r>
            <a:r>
              <a:rPr lang="en-US" i="1" dirty="0">
                <a:latin typeface="Avenir Next LT Pro" panose="020B0504020202020204" pitchFamily="34" charset="0"/>
                <a:ea typeface="Calibri" panose="020F0502020204030204" pitchFamily="34" charset="0"/>
                <a:cs typeface="Times New Roman" panose="02020603050405020304" pitchFamily="18" charset="0"/>
              </a:rPr>
              <a:t>.</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783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A1C58-22E8-6C4D-41A8-B51A50B59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C3F0A-BD6B-52C9-0DBA-85336576E111}"/>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9" name="TextBox 8">
            <a:extLst>
              <a:ext uri="{FF2B5EF4-FFF2-40B4-BE49-F238E27FC236}">
                <a16:creationId xmlns:a16="http://schemas.microsoft.com/office/drawing/2014/main" id="{0055B074-D4E3-07F4-7269-EBDEC8193299}"/>
              </a:ext>
            </a:extLst>
          </p:cNvPr>
          <p:cNvSpPr txBox="1"/>
          <p:nvPr/>
        </p:nvSpPr>
        <p:spPr>
          <a:xfrm>
            <a:off x="330504" y="995326"/>
            <a:ext cx="10688015" cy="646331"/>
          </a:xfrm>
          <a:prstGeom prst="rect">
            <a:avLst/>
          </a:prstGeom>
          <a:noFill/>
        </p:spPr>
        <p:txBody>
          <a:bodyPr wrap="square" rtlCol="0">
            <a:spAutoFit/>
          </a:bodyPr>
          <a:lstStyle/>
          <a:p>
            <a:pPr algn="just"/>
            <a:r>
              <a:rPr lang="en-US" b="1" dirty="0">
                <a:latin typeface="Avenir Next LT Pro" panose="020B0504020202020204" pitchFamily="34" charset="0"/>
              </a:rPr>
              <a:t>27. The top two production houses that have produced the highest number of hits (median rating &gt;= 8) among multilingual movies.</a:t>
            </a:r>
          </a:p>
        </p:txBody>
      </p:sp>
      <p:sp>
        <p:nvSpPr>
          <p:cNvPr id="6" name="TextBox 5">
            <a:extLst>
              <a:ext uri="{FF2B5EF4-FFF2-40B4-BE49-F238E27FC236}">
                <a16:creationId xmlns:a16="http://schemas.microsoft.com/office/drawing/2014/main" id="{CB09C43F-B267-B512-2192-74700872CEDA}"/>
              </a:ext>
            </a:extLst>
          </p:cNvPr>
          <p:cNvSpPr txBox="1"/>
          <p:nvPr/>
        </p:nvSpPr>
        <p:spPr>
          <a:xfrm>
            <a:off x="4847640" y="2002059"/>
            <a:ext cx="6322934" cy="646331"/>
          </a:xfrm>
          <a:prstGeom prst="rect">
            <a:avLst/>
          </a:prstGeom>
          <a:noFill/>
        </p:spPr>
        <p:txBody>
          <a:bodyPr wrap="square">
            <a:spAutoFit/>
          </a:bodyPr>
          <a:lstStyle/>
          <a:p>
            <a:pPr algn="just"/>
            <a:r>
              <a:rPr lang="en-US" b="1" dirty="0">
                <a:latin typeface="Avenir Next LT Pro" panose="020B0504020202020204" pitchFamily="34" charset="0"/>
              </a:rPr>
              <a:t>28. The top 3 actresses based on number of Super Hit movies (average rating &gt;8) in drama genre.</a:t>
            </a:r>
          </a:p>
        </p:txBody>
      </p:sp>
      <p:sp>
        <p:nvSpPr>
          <p:cNvPr id="10" name="TextBox 9">
            <a:extLst>
              <a:ext uri="{FF2B5EF4-FFF2-40B4-BE49-F238E27FC236}">
                <a16:creationId xmlns:a16="http://schemas.microsoft.com/office/drawing/2014/main" id="{7092ECEF-258C-B69D-5A58-120CAAF8456A}"/>
              </a:ext>
            </a:extLst>
          </p:cNvPr>
          <p:cNvSpPr txBox="1"/>
          <p:nvPr/>
        </p:nvSpPr>
        <p:spPr>
          <a:xfrm>
            <a:off x="330504" y="2531226"/>
            <a:ext cx="4012896" cy="1260858"/>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Star Cinema and Twentieth Century Fox are the two production houses which had produced highest number of its..</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D9AC0D0D-3353-3A6B-F5C2-171E33AA45FA}"/>
              </a:ext>
            </a:extLst>
          </p:cNvPr>
          <p:cNvSpPr txBox="1"/>
          <p:nvPr/>
        </p:nvSpPr>
        <p:spPr>
          <a:xfrm>
            <a:off x="4701336" y="3879855"/>
            <a:ext cx="4458322" cy="964495"/>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Among actresses, Parvathy </a:t>
            </a:r>
            <a:r>
              <a:rPr lang="en-US" sz="1800" i="1" dirty="0" err="1">
                <a:effectLst/>
                <a:latin typeface="Avenir Next LT Pro" panose="020B0504020202020204" pitchFamily="34" charset="0"/>
                <a:ea typeface="Calibri" panose="020F0502020204030204" pitchFamily="34" charset="0"/>
                <a:cs typeface="Times New Roman" panose="02020603050405020304" pitchFamily="18" charset="0"/>
              </a:rPr>
              <a:t>Thiruvothu</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is top actress for giving Super hit movies in drama genre.</a:t>
            </a:r>
            <a:r>
              <a:rPr lang="en-US" i="1" dirty="0">
                <a:latin typeface="Avenir Next LT Pro" panose="020B0504020202020204" pitchFamily="34" charset="0"/>
                <a:ea typeface="Calibri" panose="020F0502020204030204" pitchFamily="34" charset="0"/>
                <a:cs typeface="Times New Roman" panose="02020603050405020304" pitchFamily="18" charset="0"/>
              </a:rPr>
              <a:t>.</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0E123B2-1208-ED1C-92BD-67F3DA9C278C}"/>
              </a:ext>
            </a:extLst>
          </p:cNvPr>
          <p:cNvPicPr>
            <a:picLocks noChangeAspect="1"/>
          </p:cNvPicPr>
          <p:nvPr/>
        </p:nvPicPr>
        <p:blipFill>
          <a:blip r:embed="rId2"/>
          <a:stretch>
            <a:fillRect/>
          </a:stretch>
        </p:blipFill>
        <p:spPr>
          <a:xfrm>
            <a:off x="356616" y="1880739"/>
            <a:ext cx="2886478" cy="523948"/>
          </a:xfrm>
          <a:prstGeom prst="rect">
            <a:avLst/>
          </a:prstGeom>
          <a:ln>
            <a:solidFill>
              <a:schemeClr val="tx1"/>
            </a:solidFill>
          </a:ln>
        </p:spPr>
      </p:pic>
      <p:pic>
        <p:nvPicPr>
          <p:cNvPr id="12" name="Picture 11">
            <a:extLst>
              <a:ext uri="{FF2B5EF4-FFF2-40B4-BE49-F238E27FC236}">
                <a16:creationId xmlns:a16="http://schemas.microsoft.com/office/drawing/2014/main" id="{4687B9C8-2547-3C15-3467-388AE1BCD02B}"/>
              </a:ext>
            </a:extLst>
          </p:cNvPr>
          <p:cNvPicPr>
            <a:picLocks noChangeAspect="1"/>
          </p:cNvPicPr>
          <p:nvPr/>
        </p:nvPicPr>
        <p:blipFill>
          <a:blip r:embed="rId3"/>
          <a:stretch>
            <a:fillRect/>
          </a:stretch>
        </p:blipFill>
        <p:spPr>
          <a:xfrm>
            <a:off x="4847640" y="3008792"/>
            <a:ext cx="4448796" cy="752580"/>
          </a:xfrm>
          <a:prstGeom prst="rect">
            <a:avLst/>
          </a:prstGeom>
          <a:ln>
            <a:solidFill>
              <a:schemeClr val="tx1"/>
            </a:solidFill>
          </a:ln>
        </p:spPr>
      </p:pic>
    </p:spTree>
    <p:extLst>
      <p:ext uri="{BB962C8B-B14F-4D97-AF65-F5344CB8AC3E}">
        <p14:creationId xmlns:p14="http://schemas.microsoft.com/office/powerpoint/2010/main" val="2756799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4801A-AE83-269F-1BCF-A56B60F23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8ED448-8DDC-9C29-E4EB-1FD8DFB19515}"/>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9" name="TextBox 8">
            <a:extLst>
              <a:ext uri="{FF2B5EF4-FFF2-40B4-BE49-F238E27FC236}">
                <a16:creationId xmlns:a16="http://schemas.microsoft.com/office/drawing/2014/main" id="{BD90599C-4DF3-A081-E16E-0FF05EAD7C53}"/>
              </a:ext>
            </a:extLst>
          </p:cNvPr>
          <p:cNvSpPr txBox="1"/>
          <p:nvPr/>
        </p:nvSpPr>
        <p:spPr>
          <a:xfrm>
            <a:off x="330504" y="995326"/>
            <a:ext cx="10688015" cy="369332"/>
          </a:xfrm>
          <a:prstGeom prst="rect">
            <a:avLst/>
          </a:prstGeom>
          <a:noFill/>
        </p:spPr>
        <p:txBody>
          <a:bodyPr wrap="square" rtlCol="0">
            <a:spAutoFit/>
          </a:bodyPr>
          <a:lstStyle/>
          <a:p>
            <a:pPr algn="just"/>
            <a:r>
              <a:rPr lang="en-US" b="1" dirty="0">
                <a:latin typeface="Avenir Next LT Pro" panose="020B0504020202020204" pitchFamily="34" charset="0"/>
              </a:rPr>
              <a:t>29. The top 9 directors based on number of hits.</a:t>
            </a:r>
          </a:p>
        </p:txBody>
      </p:sp>
      <p:sp>
        <p:nvSpPr>
          <p:cNvPr id="10" name="TextBox 9">
            <a:extLst>
              <a:ext uri="{FF2B5EF4-FFF2-40B4-BE49-F238E27FC236}">
                <a16:creationId xmlns:a16="http://schemas.microsoft.com/office/drawing/2014/main" id="{AAC75498-D2B9-B587-8D0B-1AC01E467688}"/>
              </a:ext>
            </a:extLst>
          </p:cNvPr>
          <p:cNvSpPr txBox="1"/>
          <p:nvPr/>
        </p:nvSpPr>
        <p:spPr>
          <a:xfrm>
            <a:off x="330504" y="3659984"/>
            <a:ext cx="9554160" cy="371768"/>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Andrew Jones was one the top 9 directors based on number of hits.</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6AC88AB-6CEB-02A4-F01F-A216059FFC74}"/>
              </a:ext>
            </a:extLst>
          </p:cNvPr>
          <p:cNvPicPr>
            <a:picLocks noChangeAspect="1"/>
          </p:cNvPicPr>
          <p:nvPr/>
        </p:nvPicPr>
        <p:blipFill>
          <a:blip r:embed="rId2"/>
          <a:stretch>
            <a:fillRect/>
          </a:stretch>
        </p:blipFill>
        <p:spPr>
          <a:xfrm>
            <a:off x="433442" y="1603740"/>
            <a:ext cx="7411484" cy="1743318"/>
          </a:xfrm>
          <a:prstGeom prst="rect">
            <a:avLst/>
          </a:prstGeom>
          <a:ln>
            <a:solidFill>
              <a:schemeClr val="tx1"/>
            </a:solidFill>
          </a:ln>
        </p:spPr>
      </p:pic>
    </p:spTree>
    <p:extLst>
      <p:ext uri="{BB962C8B-B14F-4D97-AF65-F5344CB8AC3E}">
        <p14:creationId xmlns:p14="http://schemas.microsoft.com/office/powerpoint/2010/main" val="687894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6E731-D1E5-33C4-6A3F-FB382DB44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02B2E9-7579-57B5-65E3-E935AFC99D3B}"/>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latin typeface="Avenir Next LT Pro" panose="020B0504020202020204" pitchFamily="34" charset="0"/>
              </a:rPr>
              <a:t>Recommendations</a:t>
            </a:r>
          </a:p>
        </p:txBody>
      </p:sp>
      <p:sp>
        <p:nvSpPr>
          <p:cNvPr id="5" name="TextBox 4">
            <a:extLst>
              <a:ext uri="{FF2B5EF4-FFF2-40B4-BE49-F238E27FC236}">
                <a16:creationId xmlns:a16="http://schemas.microsoft.com/office/drawing/2014/main" id="{3BD0AD61-5CE3-95DC-83A6-FDC85201BCE0}"/>
              </a:ext>
            </a:extLst>
          </p:cNvPr>
          <p:cNvSpPr txBox="1"/>
          <p:nvPr/>
        </p:nvSpPr>
        <p:spPr>
          <a:xfrm>
            <a:off x="356616" y="923651"/>
            <a:ext cx="11173968" cy="5363007"/>
          </a:xfrm>
          <a:prstGeom prst="rect">
            <a:avLst/>
          </a:prstGeom>
          <a:noFill/>
        </p:spPr>
        <p:txBody>
          <a:bodyPr wrap="square">
            <a:spAutoFit/>
          </a:bodyPr>
          <a:lstStyle/>
          <a:p>
            <a:pPr marL="0" marR="0">
              <a:lnSpc>
                <a:spcPct val="107000"/>
              </a:lnSpc>
              <a:spcAft>
                <a:spcPts val="800"/>
              </a:spcAft>
            </a:pP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First RSVP Movies need to select the type of genre to produce. As drama genre produced highest in  three years of 2017 to 2019.</a:t>
            </a:r>
          </a:p>
          <a:p>
            <a:pPr marL="342900" marR="0" lvl="0" indent="-342900">
              <a:lnSpc>
                <a:spcPct val="107000"/>
              </a:lnSpc>
              <a:spcAft>
                <a:spcPts val="800"/>
              </a:spcAft>
              <a:buFont typeface="Symbol" panose="05050102010706020507" pitchFamily="18" charset="2"/>
              <a:buChar char=""/>
            </a:pP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Genre : Drama</a:t>
            </a:r>
            <a:endParaRPr lang="en-US" sz="1600" dirty="0">
              <a:effectLst/>
              <a:latin typeface="Avenir Next LT Pro" panose="020B050402020202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Production house based on number of hit movies</a:t>
            </a:r>
          </a:p>
          <a:p>
            <a:pPr marL="342900" marR="0" lvl="0" indent="-342900">
              <a:lnSpc>
                <a:spcPct val="107000"/>
              </a:lnSpc>
              <a:spcAft>
                <a:spcPts val="800"/>
              </a:spcAft>
              <a:buFont typeface="Symbol" panose="05050102010706020507" pitchFamily="18" charset="2"/>
              <a:buChar char=""/>
            </a:pP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Production House</a:t>
            </a: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 : Dream Warrior Pictures and National Theatre Live</a:t>
            </a:r>
          </a:p>
          <a:p>
            <a:pPr marL="0" marR="0">
              <a:lnSpc>
                <a:spcPct val="107000"/>
              </a:lnSpc>
              <a:spcAft>
                <a:spcPts val="800"/>
              </a:spcAft>
            </a:pP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Production house based on the number of votes received by their movies.</a:t>
            </a:r>
          </a:p>
          <a:p>
            <a:pPr marL="342900" marR="0" lvl="0" indent="-342900">
              <a:lnSpc>
                <a:spcPct val="107000"/>
              </a:lnSpc>
              <a:spcAft>
                <a:spcPts val="800"/>
              </a:spcAft>
              <a:buFont typeface="Symbol" panose="05050102010706020507" pitchFamily="18" charset="2"/>
              <a:buChar char=""/>
            </a:pP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Production House</a:t>
            </a: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 : Marvel Studios, Twentieth Century Fox and Warner Bros</a:t>
            </a:r>
          </a:p>
          <a:p>
            <a:pPr marL="0" marR="0" algn="just">
              <a:lnSpc>
                <a:spcPct val="107000"/>
              </a:lnSpc>
              <a:spcAft>
                <a:spcPts val="800"/>
              </a:spcAft>
            </a:pP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Actor based on movies have an average rating &gt; 8.</a:t>
            </a:r>
          </a:p>
          <a:p>
            <a:pPr marL="342900" marR="0" lvl="0" indent="-342900" algn="just">
              <a:lnSpc>
                <a:spcPct val="107000"/>
              </a:lnSpc>
              <a:spcAft>
                <a:spcPts val="800"/>
              </a:spcAft>
              <a:buFont typeface="Symbol" panose="05050102010706020507" pitchFamily="18" charset="2"/>
              <a:buChar char=""/>
            </a:pP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Actor : Mammootty and Mohanlal</a:t>
            </a:r>
            <a:endParaRPr lang="en-US" sz="1600" dirty="0">
              <a:effectLst/>
              <a:latin typeface="Avenir Next LT Pro" panose="020B050402020202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Actor based on weighted average based on votes.</a:t>
            </a:r>
          </a:p>
          <a:p>
            <a:pPr marL="342900" marR="0" lvl="0" indent="-342900" algn="just">
              <a:lnSpc>
                <a:spcPct val="107000"/>
              </a:lnSpc>
              <a:spcAft>
                <a:spcPts val="800"/>
              </a:spcAft>
              <a:buFont typeface="Symbol" panose="05050102010706020507" pitchFamily="18" charset="2"/>
              <a:buChar char=""/>
            </a:pP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Actor : Vijay </a:t>
            </a:r>
            <a:r>
              <a:rPr lang="en-US" sz="1600" b="1" dirty="0" err="1">
                <a:effectLst/>
                <a:latin typeface="Avenir Next LT Pro" panose="020B0504020202020204" pitchFamily="34" charset="0"/>
                <a:ea typeface="Calibri" panose="020F0502020204030204" pitchFamily="34" charset="0"/>
                <a:cs typeface="Times New Roman" panose="02020603050405020304" pitchFamily="18" charset="0"/>
              </a:rPr>
              <a:t>Sethupathi</a:t>
            </a: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 and </a:t>
            </a:r>
            <a:r>
              <a:rPr lang="en-US" sz="1600" b="1" dirty="0" err="1">
                <a:effectLst/>
                <a:latin typeface="Avenir Next LT Pro" panose="020B0504020202020204" pitchFamily="34" charset="0"/>
                <a:ea typeface="Calibri" panose="020F0502020204030204" pitchFamily="34" charset="0"/>
                <a:cs typeface="Times New Roman" panose="02020603050405020304" pitchFamily="18" charset="0"/>
              </a:rPr>
              <a:t>Fahadh</a:t>
            </a: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sz="1600" b="1" dirty="0" err="1">
                <a:effectLst/>
                <a:latin typeface="Avenir Next LT Pro" panose="020B0504020202020204" pitchFamily="34" charset="0"/>
                <a:ea typeface="Calibri" panose="020F0502020204030204" pitchFamily="34" charset="0"/>
                <a:cs typeface="Times New Roman" panose="02020603050405020304" pitchFamily="18" charset="0"/>
              </a:rPr>
              <a:t>Faasil</a:t>
            </a:r>
            <a:endParaRPr lang="en-US" sz="1600" dirty="0">
              <a:effectLst/>
              <a:latin typeface="Avenir Next LT Pro" panose="020B050402020202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Actress based on weighted average based on votes (acted in </a:t>
            </a:r>
            <a:r>
              <a:rPr lang="en-US" sz="1600" dirty="0" err="1">
                <a:effectLst/>
                <a:latin typeface="Avenir Next LT Pro" panose="020B0504020202020204" pitchFamily="34" charset="0"/>
                <a:ea typeface="Calibri" panose="020F0502020204030204" pitchFamily="34" charset="0"/>
                <a:cs typeface="Times New Roman" panose="02020603050405020304" pitchFamily="18" charset="0"/>
              </a:rPr>
              <a:t>hindi</a:t>
            </a: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a:t>
            </a:r>
          </a:p>
          <a:p>
            <a:pPr marL="342900" marR="0" lvl="0" indent="-342900" algn="just">
              <a:lnSpc>
                <a:spcPct val="107000"/>
              </a:lnSpc>
              <a:spcAft>
                <a:spcPts val="800"/>
              </a:spcAft>
              <a:buFont typeface="Symbol" panose="05050102010706020507" pitchFamily="18" charset="2"/>
              <a:buChar char=""/>
            </a:pP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Actress : </a:t>
            </a:r>
            <a:r>
              <a:rPr lang="en-US" sz="1600" b="1" dirty="0" err="1">
                <a:effectLst/>
                <a:latin typeface="Avenir Next LT Pro" panose="020B0504020202020204" pitchFamily="34" charset="0"/>
                <a:ea typeface="Calibri" panose="020F0502020204030204" pitchFamily="34" charset="0"/>
                <a:cs typeface="Times New Roman" panose="02020603050405020304" pitchFamily="18" charset="0"/>
              </a:rPr>
              <a:t>Taapsee</a:t>
            </a: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 Pannu and Kirti Sanon</a:t>
            </a:r>
            <a:endParaRPr lang="en-US" sz="1600" dirty="0">
              <a:effectLst/>
              <a:latin typeface="Avenir Next LT Pro" panose="020B050402020202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600" dirty="0">
                <a:effectLst/>
                <a:latin typeface="Avenir Next LT Pro" panose="020B0504020202020204" pitchFamily="34" charset="0"/>
                <a:ea typeface="Calibri" panose="020F0502020204030204" pitchFamily="34" charset="0"/>
                <a:cs typeface="Times New Roman" panose="02020603050405020304" pitchFamily="18" charset="0"/>
              </a:rPr>
              <a:t>Actress based on number of Super Hit movies.</a:t>
            </a:r>
          </a:p>
          <a:p>
            <a:pPr marL="342900" marR="0" lvl="0" indent="-342900">
              <a:lnSpc>
                <a:spcPct val="107000"/>
              </a:lnSpc>
              <a:spcAft>
                <a:spcPts val="800"/>
              </a:spcAft>
              <a:buFont typeface="Symbol" panose="05050102010706020507" pitchFamily="18" charset="2"/>
              <a:buChar char=""/>
            </a:pP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Actress : Parvathy </a:t>
            </a:r>
            <a:r>
              <a:rPr lang="en-US" sz="1600" b="1" dirty="0" err="1">
                <a:effectLst/>
                <a:latin typeface="Avenir Next LT Pro" panose="020B0504020202020204" pitchFamily="34" charset="0"/>
                <a:ea typeface="Calibri" panose="020F0502020204030204" pitchFamily="34" charset="0"/>
                <a:cs typeface="Times New Roman" panose="02020603050405020304" pitchFamily="18" charset="0"/>
              </a:rPr>
              <a:t>Thiruvothu</a:t>
            </a:r>
            <a:r>
              <a:rPr lang="en-US" sz="1600" b="1" dirty="0">
                <a:effectLst/>
                <a:latin typeface="Avenir Next LT Pro" panose="020B0504020202020204" pitchFamily="34" charset="0"/>
                <a:ea typeface="Calibri" panose="020F0502020204030204" pitchFamily="34" charset="0"/>
                <a:cs typeface="Times New Roman" panose="02020603050405020304" pitchFamily="18" charset="0"/>
              </a:rPr>
              <a:t>, Susan Brown and Amanda Lawrence</a:t>
            </a:r>
          </a:p>
        </p:txBody>
      </p:sp>
    </p:spTree>
    <p:extLst>
      <p:ext uri="{BB962C8B-B14F-4D97-AF65-F5344CB8AC3E}">
        <p14:creationId xmlns:p14="http://schemas.microsoft.com/office/powerpoint/2010/main" val="39066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8F3AE-4F87-4DBE-604D-EED6D7331F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819089-3E92-F459-575C-D8473D105A97}"/>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latin typeface="Avenir Next LT Pro" panose="020B0504020202020204" pitchFamily="34" charset="0"/>
              </a:rPr>
              <a:t>Recommendations</a:t>
            </a:r>
          </a:p>
        </p:txBody>
      </p:sp>
      <p:sp>
        <p:nvSpPr>
          <p:cNvPr id="7" name="TextBox 6">
            <a:extLst>
              <a:ext uri="{FF2B5EF4-FFF2-40B4-BE49-F238E27FC236}">
                <a16:creationId xmlns:a16="http://schemas.microsoft.com/office/drawing/2014/main" id="{097BA248-F335-4BC0-F401-67477B2E7DDD}"/>
              </a:ext>
            </a:extLst>
          </p:cNvPr>
          <p:cNvSpPr txBox="1"/>
          <p:nvPr/>
        </p:nvSpPr>
        <p:spPr>
          <a:xfrm>
            <a:off x="356616" y="847684"/>
            <a:ext cx="10058400" cy="5045227"/>
          </a:xfrm>
          <a:prstGeom prst="rect">
            <a:avLst/>
          </a:prstGeom>
          <a:noFill/>
        </p:spPr>
        <p:txBody>
          <a:bodyPr wrap="square">
            <a:spAutoFit/>
          </a:bodyPr>
          <a:lstStyle/>
          <a:p>
            <a:pPr marL="0" marR="0" algn="just">
              <a:lnSpc>
                <a:spcPct val="107000"/>
              </a:lnSpc>
              <a:spcAft>
                <a:spcPts val="800"/>
              </a:spcAft>
            </a:pP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The top 2 </a:t>
            </a: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production company</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 based on number of hits in </a:t>
            </a: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multi-lingual</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 are Star Cinema and Twentieth Century Fox.</a:t>
            </a:r>
          </a:p>
          <a:p>
            <a:pPr marL="0" marR="0">
              <a:lnSpc>
                <a:spcPct val="107000"/>
              </a:lnSpc>
              <a:spcAft>
                <a:spcPts val="800"/>
              </a:spcAft>
            </a:pP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Director based on movies have an average rating &gt; 8</a:t>
            </a:r>
          </a:p>
          <a:p>
            <a:pPr marL="342900" marR="0" lvl="0" indent="-342900">
              <a:lnSpc>
                <a:spcPct val="107000"/>
              </a:lnSpc>
              <a:spcAft>
                <a:spcPts val="800"/>
              </a:spcAft>
              <a:buFont typeface="Symbol" panose="05050102010706020507" pitchFamily="18" charset="2"/>
              <a:buChar char=""/>
            </a:pP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Director : James Mangold</a:t>
            </a:r>
            <a:endParaRPr lang="en-US" sz="1800" dirty="0">
              <a:effectLst/>
              <a:latin typeface="Avenir Next LT Pro" panose="020B050402020202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Andrew Jones is in top directors with high number of movies with average inter movie days as 190.75 days.</a:t>
            </a:r>
          </a:p>
          <a:p>
            <a:pPr marL="285750" marR="0" indent="-285750" algn="just">
              <a:lnSpc>
                <a:spcPct val="107000"/>
              </a:lnSpc>
              <a:spcAft>
                <a:spcPts val="800"/>
              </a:spcAft>
              <a:buFont typeface="Arial" panose="020B0604020202020204" pitchFamily="34" charset="0"/>
              <a:buChar char="•"/>
            </a:pPr>
            <a:r>
              <a:rPr lang="en-US" dirty="0">
                <a:latin typeface="Avenir Next LT Pro" panose="020B0504020202020204" pitchFamily="34" charset="0"/>
                <a:ea typeface="Calibri" panose="020F0502020204030204" pitchFamily="34" charset="0"/>
                <a:cs typeface="Times New Roman" panose="02020603050405020304" pitchFamily="18" charset="0"/>
              </a:rPr>
              <a:t>Release in December month, </a:t>
            </a:r>
            <a:r>
              <a:rPr lang="en-US" dirty="0">
                <a:latin typeface="Avenir Next LT Pro" panose="020B0504020202020204" pitchFamily="34" charset="0"/>
                <a:ea typeface="Calibri" panose="020F0502020204030204" pitchFamily="34" charset="0"/>
              </a:rPr>
              <a:t>Since December is the month with the lowest movie release market share as well as Christmas, New Year and many other holidays</a:t>
            </a:r>
          </a:p>
          <a:p>
            <a:pPr marL="285750" marR="0" indent="-285750" algn="just">
              <a:lnSpc>
                <a:spcPct val="107000"/>
              </a:lnSpc>
              <a:spcAft>
                <a:spcPts val="800"/>
              </a:spcAft>
              <a:buFont typeface="Arial" panose="020B0604020202020204" pitchFamily="34" charset="0"/>
              <a:buChar char="•"/>
            </a:pP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Other crucial things required</a:t>
            </a:r>
          </a:p>
          <a:p>
            <a:pPr marL="285750" marR="0" indent="-285750" algn="just">
              <a:lnSpc>
                <a:spcPct val="107000"/>
              </a:lnSpc>
              <a:spcAft>
                <a:spcPts val="800"/>
              </a:spcAft>
              <a:buFont typeface="Arial" panose="020B0604020202020204" pitchFamily="34" charset="0"/>
              <a:buChar char="•"/>
            </a:pPr>
            <a:r>
              <a:rPr lang="en-US" dirty="0">
                <a:latin typeface="Avenir Next LT Pro" panose="020B0504020202020204" pitchFamily="34" charset="0"/>
                <a:ea typeface="Calibri" panose="020F0502020204030204" pitchFamily="34" charset="0"/>
                <a:cs typeface="Times New Roman" panose="02020603050405020304" pitchFamily="18" charset="0"/>
              </a:rPr>
              <a:t>Story / Screenplay / VFX / Music / Editors as a few different critical matters required however we couldn't have records to analyze.  </a:t>
            </a:r>
            <a:endParaRPr lang="en-US" sz="1800" dirty="0">
              <a:effectLst/>
              <a:latin typeface="Avenir Next LT Pro" panose="020B050402020202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They can decide based on genre/ directors/ actors/ actress / multi – lingual / other important things needed for producing the movies either in India / USA / Europe.</a:t>
            </a:r>
          </a:p>
          <a:p>
            <a:pPr marR="0" algn="just">
              <a:lnSpc>
                <a:spcPct val="107000"/>
              </a:lnSpc>
              <a:spcAft>
                <a:spcPts val="800"/>
              </a:spcAft>
            </a:pPr>
            <a:endParaRPr lang="en-US" sz="1800"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80126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D3A72-984A-95E9-05E6-16B1ADF7FEFC}"/>
              </a:ext>
            </a:extLst>
          </p:cNvPr>
          <p:cNvSpPr>
            <a:spLocks noGrp="1"/>
          </p:cNvSpPr>
          <p:nvPr>
            <p:ph type="title"/>
          </p:nvPr>
        </p:nvSpPr>
        <p:spPr/>
        <p:txBody>
          <a:bodyPr/>
          <a:lstStyle/>
          <a:p>
            <a:r>
              <a:rPr lang="en-US" dirty="0">
                <a:latin typeface="Avenir Next LT Pro" panose="020B0504020202020204" pitchFamily="34" charset="0"/>
              </a:rPr>
              <a:t>Introduction</a:t>
            </a:r>
          </a:p>
        </p:txBody>
      </p:sp>
      <p:sp>
        <p:nvSpPr>
          <p:cNvPr id="3" name="TextBox 2">
            <a:extLst>
              <a:ext uri="{FF2B5EF4-FFF2-40B4-BE49-F238E27FC236}">
                <a16:creationId xmlns:a16="http://schemas.microsoft.com/office/drawing/2014/main" id="{A0B4676F-6343-BD51-0CB9-0C7E9431928C}"/>
              </a:ext>
            </a:extLst>
          </p:cNvPr>
          <p:cNvSpPr txBox="1"/>
          <p:nvPr/>
        </p:nvSpPr>
        <p:spPr>
          <a:xfrm>
            <a:off x="1097281" y="2039112"/>
            <a:ext cx="10058400" cy="2585323"/>
          </a:xfrm>
          <a:prstGeom prst="rect">
            <a:avLst/>
          </a:prstGeom>
          <a:noFill/>
        </p:spPr>
        <p:txBody>
          <a:bodyPr wrap="square" rtlCol="0">
            <a:spAutoFit/>
          </a:bodyPr>
          <a:lstStyle/>
          <a:p>
            <a:pPr algn="just"/>
            <a:r>
              <a:rPr lang="en-US" dirty="0">
                <a:latin typeface="Avenir Next LT Pro" panose="020B0504020202020204" pitchFamily="34" charset="0"/>
              </a:rPr>
              <a:t>RSVP Movies is an Indian movie production company which has produced many super-hit films. They have normally launched films for the Indian audience, however for their subsequent project, they're making plans to launch a film for the worldwide target market in 2025.</a:t>
            </a:r>
          </a:p>
          <a:p>
            <a:pPr algn="just"/>
            <a:endParaRPr lang="en-US" dirty="0">
              <a:latin typeface="Avenir Next LT Pro" panose="020B0504020202020204" pitchFamily="34" charset="0"/>
            </a:endParaRPr>
          </a:p>
          <a:p>
            <a:pPr algn="just"/>
            <a:r>
              <a:rPr lang="en-US" b="1" dirty="0">
                <a:latin typeface="Avenir Next LT Pro" panose="020B0504020202020204" pitchFamily="34" charset="0"/>
              </a:rPr>
              <a:t>Objective</a:t>
            </a:r>
            <a:r>
              <a:rPr lang="en-US" dirty="0">
                <a:latin typeface="Avenir Next LT Pro" panose="020B0504020202020204" pitchFamily="34" charset="0"/>
              </a:rPr>
              <a:t>: As data analysts, we have provided data on movies released over the past three years. We need to provide meaningful data information and assists them to start a new movie project.</a:t>
            </a:r>
          </a:p>
          <a:p>
            <a:pPr algn="just"/>
            <a:endParaRPr lang="en-US" dirty="0">
              <a:latin typeface="Avenir Next LT Pro" panose="020B0504020202020204" pitchFamily="34" charset="0"/>
            </a:endParaRPr>
          </a:p>
          <a:p>
            <a:pPr algn="just"/>
            <a:endParaRPr lang="en-US" dirty="0">
              <a:latin typeface="Avenir Next LT Pro" panose="020B0504020202020204" pitchFamily="34" charset="0"/>
            </a:endParaRPr>
          </a:p>
        </p:txBody>
      </p:sp>
    </p:spTree>
    <p:extLst>
      <p:ext uri="{BB962C8B-B14F-4D97-AF65-F5344CB8AC3E}">
        <p14:creationId xmlns:p14="http://schemas.microsoft.com/office/powerpoint/2010/main" val="319954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EA8F6-543E-4BE4-2695-EC92F3C40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2D61A-A446-FBB8-60B6-C6DB61C75257}"/>
              </a:ext>
            </a:extLst>
          </p:cNvPr>
          <p:cNvSpPr>
            <a:spLocks noGrp="1"/>
          </p:cNvSpPr>
          <p:nvPr>
            <p:ph type="title"/>
          </p:nvPr>
        </p:nvSpPr>
        <p:spPr/>
        <p:txBody>
          <a:bodyPr/>
          <a:lstStyle/>
          <a:p>
            <a:r>
              <a:rPr lang="en-US" dirty="0">
                <a:latin typeface="Avenir Next LT Pro" panose="020B0504020202020204" pitchFamily="34" charset="0"/>
              </a:rPr>
              <a:t>Data Description</a:t>
            </a:r>
          </a:p>
        </p:txBody>
      </p:sp>
      <p:sp>
        <p:nvSpPr>
          <p:cNvPr id="3" name="TextBox 2">
            <a:extLst>
              <a:ext uri="{FF2B5EF4-FFF2-40B4-BE49-F238E27FC236}">
                <a16:creationId xmlns:a16="http://schemas.microsoft.com/office/drawing/2014/main" id="{67245AC0-289C-9D6A-C0C5-C010D7697792}"/>
              </a:ext>
            </a:extLst>
          </p:cNvPr>
          <p:cNvSpPr txBox="1"/>
          <p:nvPr/>
        </p:nvSpPr>
        <p:spPr>
          <a:xfrm>
            <a:off x="2084833" y="1957677"/>
            <a:ext cx="6848855" cy="646331"/>
          </a:xfrm>
          <a:prstGeom prst="rect">
            <a:avLst/>
          </a:prstGeom>
          <a:solidFill>
            <a:schemeClr val="accent2"/>
          </a:solidFill>
        </p:spPr>
        <p:txBody>
          <a:bodyPr wrap="square" rtlCol="0">
            <a:spAutoFit/>
          </a:bodyPr>
          <a:lstStyle/>
          <a:p>
            <a:pPr algn="just"/>
            <a:r>
              <a:rPr lang="en-US" dirty="0">
                <a:latin typeface="Avenir Next LT Pro" panose="020B0504020202020204" pitchFamily="34" charset="0"/>
              </a:rPr>
              <a:t>Genre, movie, names, role_mapping, ratings and director_mapping are the 6 tables that make up the database.</a:t>
            </a:r>
          </a:p>
        </p:txBody>
      </p:sp>
      <p:graphicFrame>
        <p:nvGraphicFramePr>
          <p:cNvPr id="6" name="Table 5">
            <a:extLst>
              <a:ext uri="{FF2B5EF4-FFF2-40B4-BE49-F238E27FC236}">
                <a16:creationId xmlns:a16="http://schemas.microsoft.com/office/drawing/2014/main" id="{9C8B397C-5B02-ED77-14D3-3793667DD79F}"/>
              </a:ext>
            </a:extLst>
          </p:cNvPr>
          <p:cNvGraphicFramePr>
            <a:graphicFrameLocks noGrp="1"/>
          </p:cNvGraphicFramePr>
          <p:nvPr>
            <p:extLst>
              <p:ext uri="{D42A27DB-BD31-4B8C-83A1-F6EECF244321}">
                <p14:modId xmlns:p14="http://schemas.microsoft.com/office/powerpoint/2010/main" val="12994977"/>
              </p:ext>
            </p:extLst>
          </p:nvPr>
        </p:nvGraphicFramePr>
        <p:xfrm>
          <a:off x="249428" y="2939864"/>
          <a:ext cx="2183384" cy="1751170"/>
        </p:xfrm>
        <a:graphic>
          <a:graphicData uri="http://schemas.openxmlformats.org/drawingml/2006/table">
            <a:tbl>
              <a:tblPr firstRow="1" bandRow="1">
                <a:tableStyleId>{5C22544A-7EE6-4342-B048-85BDC9FD1C3A}</a:tableStyleId>
              </a:tblPr>
              <a:tblGrid>
                <a:gridCol w="1091692">
                  <a:extLst>
                    <a:ext uri="{9D8B030D-6E8A-4147-A177-3AD203B41FA5}">
                      <a16:colId xmlns:a16="http://schemas.microsoft.com/office/drawing/2014/main" val="4169514418"/>
                    </a:ext>
                  </a:extLst>
                </a:gridCol>
                <a:gridCol w="1091692">
                  <a:extLst>
                    <a:ext uri="{9D8B030D-6E8A-4147-A177-3AD203B41FA5}">
                      <a16:colId xmlns:a16="http://schemas.microsoft.com/office/drawing/2014/main" val="79503529"/>
                    </a:ext>
                  </a:extLst>
                </a:gridCol>
              </a:tblGrid>
              <a:tr h="237569">
                <a:tc gridSpan="2">
                  <a:txBody>
                    <a:bodyPr/>
                    <a:lstStyle/>
                    <a:p>
                      <a:pPr algn="ctr"/>
                      <a:r>
                        <a:rPr lang="en-US" sz="1400" dirty="0">
                          <a:latin typeface="Avenir Next LT Pro" panose="020B0504020202020204" pitchFamily="34" charset="0"/>
                        </a:rPr>
                        <a:t>movie Table</a:t>
                      </a:r>
                    </a:p>
                  </a:txBody>
                  <a:tcPr>
                    <a:solidFill>
                      <a:schemeClr val="accent2"/>
                    </a:solidFill>
                  </a:tcPr>
                </a:tc>
                <a:tc hMerge="1">
                  <a:txBody>
                    <a:bodyPr/>
                    <a:lstStyle/>
                    <a:p>
                      <a:endParaRPr lang="en-US"/>
                    </a:p>
                  </a:txBody>
                  <a:tcPr/>
                </a:tc>
                <a:extLst>
                  <a:ext uri="{0D108BD9-81ED-4DB2-BD59-A6C34878D82A}">
                    <a16:rowId xmlns:a16="http://schemas.microsoft.com/office/drawing/2014/main" val="1041407825"/>
                  </a:ext>
                </a:extLst>
              </a:tr>
              <a:tr h="410050">
                <a:tc>
                  <a:txBody>
                    <a:bodyPr/>
                    <a:lstStyle/>
                    <a:p>
                      <a:r>
                        <a:rPr lang="en-US" sz="1400" dirty="0">
                          <a:latin typeface="Avenir Next LT Pro" panose="020B0504020202020204" pitchFamily="34" charset="0"/>
                        </a:rPr>
                        <a:t>columns</a:t>
                      </a:r>
                    </a:p>
                  </a:txBody>
                  <a:tcPr>
                    <a:solidFill>
                      <a:schemeClr val="accent2"/>
                    </a:solidFill>
                  </a:tcPr>
                </a:tc>
                <a:tc>
                  <a:txBody>
                    <a:bodyPr/>
                    <a:lstStyle/>
                    <a:p>
                      <a:r>
                        <a:rPr lang="en-US" sz="1400" dirty="0">
                          <a:latin typeface="Avenir Next LT Pro" panose="020B0504020202020204" pitchFamily="34" charset="0"/>
                        </a:rPr>
                        <a:t>9</a:t>
                      </a:r>
                    </a:p>
                  </a:txBody>
                  <a:tcPr>
                    <a:solidFill>
                      <a:schemeClr val="accent2"/>
                    </a:solidFill>
                  </a:tcPr>
                </a:tc>
                <a:extLst>
                  <a:ext uri="{0D108BD9-81ED-4DB2-BD59-A6C34878D82A}">
                    <a16:rowId xmlns:a16="http://schemas.microsoft.com/office/drawing/2014/main" val="3972503811"/>
                  </a:ext>
                </a:extLst>
              </a:tr>
              <a:tr h="410050">
                <a:tc>
                  <a:txBody>
                    <a:bodyPr/>
                    <a:lstStyle/>
                    <a:p>
                      <a:r>
                        <a:rPr lang="en-US" sz="1400" dirty="0">
                          <a:latin typeface="Avenir Next LT Pro" panose="020B0504020202020204" pitchFamily="34" charset="0"/>
                        </a:rPr>
                        <a:t>primary key</a:t>
                      </a:r>
                    </a:p>
                  </a:txBody>
                  <a:tcPr>
                    <a:solidFill>
                      <a:schemeClr val="accent2"/>
                    </a:solidFill>
                  </a:tcPr>
                </a:tc>
                <a:tc>
                  <a:txBody>
                    <a:bodyPr/>
                    <a:lstStyle/>
                    <a:p>
                      <a:r>
                        <a:rPr lang="en-US" sz="1400" dirty="0">
                          <a:latin typeface="Avenir Next LT Pro" panose="020B0504020202020204" pitchFamily="34" charset="0"/>
                        </a:rPr>
                        <a:t>id</a:t>
                      </a:r>
                    </a:p>
                  </a:txBody>
                  <a:tcPr>
                    <a:solidFill>
                      <a:schemeClr val="accent2"/>
                    </a:solidFill>
                  </a:tcPr>
                </a:tc>
                <a:extLst>
                  <a:ext uri="{0D108BD9-81ED-4DB2-BD59-A6C34878D82A}">
                    <a16:rowId xmlns:a16="http://schemas.microsoft.com/office/drawing/2014/main" val="3720349915"/>
                  </a:ext>
                </a:extLst>
              </a:tr>
              <a:tr h="0">
                <a:tc>
                  <a:txBody>
                    <a:bodyPr/>
                    <a:lstStyle/>
                    <a:p>
                      <a:r>
                        <a:rPr lang="en-US" sz="1400" dirty="0">
                          <a:latin typeface="Avenir Next LT Pro" panose="020B0504020202020204" pitchFamily="34" charset="0"/>
                        </a:rPr>
                        <a:t>rows of data</a:t>
                      </a:r>
                    </a:p>
                  </a:txBody>
                  <a:tcPr>
                    <a:solidFill>
                      <a:schemeClr val="accent2"/>
                    </a:solidFill>
                  </a:tcPr>
                </a:tc>
                <a:tc>
                  <a:txBody>
                    <a:bodyPr/>
                    <a:lstStyle/>
                    <a:p>
                      <a:r>
                        <a:rPr lang="en-US" sz="1400" dirty="0">
                          <a:latin typeface="Avenir Next LT Pro" panose="020B0504020202020204" pitchFamily="34" charset="0"/>
                        </a:rPr>
                        <a:t>7997</a:t>
                      </a:r>
                    </a:p>
                  </a:txBody>
                  <a:tcPr>
                    <a:solidFill>
                      <a:schemeClr val="accent2"/>
                    </a:solidFill>
                  </a:tcPr>
                </a:tc>
                <a:extLst>
                  <a:ext uri="{0D108BD9-81ED-4DB2-BD59-A6C34878D82A}">
                    <a16:rowId xmlns:a16="http://schemas.microsoft.com/office/drawing/2014/main" val="2180516960"/>
                  </a:ext>
                </a:extLst>
              </a:tr>
            </a:tbl>
          </a:graphicData>
        </a:graphic>
      </p:graphicFrame>
      <p:graphicFrame>
        <p:nvGraphicFramePr>
          <p:cNvPr id="7" name="Table 6">
            <a:extLst>
              <a:ext uri="{FF2B5EF4-FFF2-40B4-BE49-F238E27FC236}">
                <a16:creationId xmlns:a16="http://schemas.microsoft.com/office/drawing/2014/main" id="{D1BC202F-ECDB-D602-033B-F13855B076FD}"/>
              </a:ext>
            </a:extLst>
          </p:cNvPr>
          <p:cNvGraphicFramePr>
            <a:graphicFrameLocks noGrp="1"/>
          </p:cNvGraphicFramePr>
          <p:nvPr>
            <p:extLst>
              <p:ext uri="{D42A27DB-BD31-4B8C-83A1-F6EECF244321}">
                <p14:modId xmlns:p14="http://schemas.microsoft.com/office/powerpoint/2010/main" val="642116453"/>
              </p:ext>
            </p:extLst>
          </p:nvPr>
        </p:nvGraphicFramePr>
        <p:xfrm>
          <a:off x="2642108" y="2939864"/>
          <a:ext cx="2493772" cy="1582100"/>
        </p:xfrm>
        <a:graphic>
          <a:graphicData uri="http://schemas.openxmlformats.org/drawingml/2006/table">
            <a:tbl>
              <a:tblPr firstRow="1" bandRow="1">
                <a:tableStyleId>{5C22544A-7EE6-4342-B048-85BDC9FD1C3A}</a:tableStyleId>
              </a:tblPr>
              <a:tblGrid>
                <a:gridCol w="1246886">
                  <a:extLst>
                    <a:ext uri="{9D8B030D-6E8A-4147-A177-3AD203B41FA5}">
                      <a16:colId xmlns:a16="http://schemas.microsoft.com/office/drawing/2014/main" val="4169514418"/>
                    </a:ext>
                  </a:extLst>
                </a:gridCol>
                <a:gridCol w="1246886">
                  <a:extLst>
                    <a:ext uri="{9D8B030D-6E8A-4147-A177-3AD203B41FA5}">
                      <a16:colId xmlns:a16="http://schemas.microsoft.com/office/drawing/2014/main" val="79503529"/>
                    </a:ext>
                  </a:extLst>
                </a:gridCol>
              </a:tblGrid>
              <a:tr h="237569">
                <a:tc gridSpan="2">
                  <a:txBody>
                    <a:bodyPr/>
                    <a:lstStyle/>
                    <a:p>
                      <a:pPr algn="ctr"/>
                      <a:r>
                        <a:rPr lang="en-US" sz="1400" dirty="0">
                          <a:latin typeface="Avenir Next LT Pro" panose="020B0504020202020204" pitchFamily="34" charset="0"/>
                        </a:rPr>
                        <a:t>genre Table</a:t>
                      </a:r>
                    </a:p>
                  </a:txBody>
                  <a:tcPr>
                    <a:solidFill>
                      <a:schemeClr val="accent2"/>
                    </a:solidFill>
                  </a:tcPr>
                </a:tc>
                <a:tc hMerge="1">
                  <a:txBody>
                    <a:bodyPr/>
                    <a:lstStyle/>
                    <a:p>
                      <a:endParaRPr lang="en-US"/>
                    </a:p>
                  </a:txBody>
                  <a:tcPr/>
                </a:tc>
                <a:extLst>
                  <a:ext uri="{0D108BD9-81ED-4DB2-BD59-A6C34878D82A}">
                    <a16:rowId xmlns:a16="http://schemas.microsoft.com/office/drawing/2014/main" val="1041407825"/>
                  </a:ext>
                </a:extLst>
              </a:tr>
              <a:tr h="410050">
                <a:tc>
                  <a:txBody>
                    <a:bodyPr/>
                    <a:lstStyle/>
                    <a:p>
                      <a:r>
                        <a:rPr lang="en-US" sz="1200" dirty="0">
                          <a:latin typeface="Avenir Next LT Pro" panose="020B0504020202020204" pitchFamily="34" charset="0"/>
                        </a:rPr>
                        <a:t>columns</a:t>
                      </a:r>
                    </a:p>
                  </a:txBody>
                  <a:tcPr>
                    <a:solidFill>
                      <a:schemeClr val="accent2"/>
                    </a:solidFill>
                  </a:tcPr>
                </a:tc>
                <a:tc>
                  <a:txBody>
                    <a:bodyPr/>
                    <a:lstStyle/>
                    <a:p>
                      <a:r>
                        <a:rPr lang="en-US" sz="1200" dirty="0">
                          <a:latin typeface="Avenir Next LT Pro" panose="020B0504020202020204" pitchFamily="34" charset="0"/>
                        </a:rPr>
                        <a:t>2</a:t>
                      </a:r>
                    </a:p>
                  </a:txBody>
                  <a:tcPr>
                    <a:solidFill>
                      <a:schemeClr val="accent2"/>
                    </a:solidFill>
                  </a:tcPr>
                </a:tc>
                <a:extLst>
                  <a:ext uri="{0D108BD9-81ED-4DB2-BD59-A6C34878D82A}">
                    <a16:rowId xmlns:a16="http://schemas.microsoft.com/office/drawing/2014/main" val="3972503811"/>
                  </a:ext>
                </a:extLst>
              </a:tr>
              <a:tr h="410050">
                <a:tc>
                  <a:txBody>
                    <a:bodyPr/>
                    <a:lstStyle/>
                    <a:p>
                      <a:r>
                        <a:rPr lang="en-US" sz="1200" dirty="0">
                          <a:latin typeface="Avenir Next LT Pro" panose="020B0504020202020204" pitchFamily="34" charset="0"/>
                        </a:rPr>
                        <a:t>primary key</a:t>
                      </a:r>
                    </a:p>
                  </a:txBody>
                  <a:tcPr>
                    <a:solidFill>
                      <a:schemeClr val="accent2"/>
                    </a:solidFill>
                  </a:tcPr>
                </a:tc>
                <a:tc>
                  <a:txBody>
                    <a:bodyPr/>
                    <a:lstStyle/>
                    <a:p>
                      <a:r>
                        <a:rPr lang="en-US" sz="1200" dirty="0" err="1">
                          <a:latin typeface="Avenir Next LT Pro" panose="020B0504020202020204" pitchFamily="34" charset="0"/>
                        </a:rPr>
                        <a:t>Movie_id</a:t>
                      </a:r>
                      <a:r>
                        <a:rPr lang="en-US" sz="1200" dirty="0">
                          <a:latin typeface="Avenir Next LT Pro" panose="020B0504020202020204" pitchFamily="34" charset="0"/>
                        </a:rPr>
                        <a:t>, genre</a:t>
                      </a:r>
                    </a:p>
                  </a:txBody>
                  <a:tcPr>
                    <a:solidFill>
                      <a:schemeClr val="accent2"/>
                    </a:solidFill>
                  </a:tcPr>
                </a:tc>
                <a:extLst>
                  <a:ext uri="{0D108BD9-81ED-4DB2-BD59-A6C34878D82A}">
                    <a16:rowId xmlns:a16="http://schemas.microsoft.com/office/drawing/2014/main" val="3720349915"/>
                  </a:ext>
                </a:extLst>
              </a:tr>
              <a:tr h="410050">
                <a:tc>
                  <a:txBody>
                    <a:bodyPr/>
                    <a:lstStyle/>
                    <a:p>
                      <a:r>
                        <a:rPr lang="en-US" sz="1200" dirty="0">
                          <a:latin typeface="Avenir Next LT Pro" panose="020B0504020202020204" pitchFamily="34" charset="0"/>
                        </a:rPr>
                        <a:t>rows of data</a:t>
                      </a:r>
                    </a:p>
                  </a:txBody>
                  <a:tcPr>
                    <a:solidFill>
                      <a:schemeClr val="accent2"/>
                    </a:solidFill>
                  </a:tcPr>
                </a:tc>
                <a:tc>
                  <a:txBody>
                    <a:bodyPr/>
                    <a:lstStyle/>
                    <a:p>
                      <a:r>
                        <a:rPr lang="en-US" sz="1200" dirty="0">
                          <a:latin typeface="Avenir Next LT Pro" panose="020B0504020202020204" pitchFamily="34" charset="0"/>
                        </a:rPr>
                        <a:t>14662</a:t>
                      </a:r>
                    </a:p>
                  </a:txBody>
                  <a:tcPr>
                    <a:solidFill>
                      <a:schemeClr val="accent2"/>
                    </a:solidFill>
                  </a:tcPr>
                </a:tc>
                <a:extLst>
                  <a:ext uri="{0D108BD9-81ED-4DB2-BD59-A6C34878D82A}">
                    <a16:rowId xmlns:a16="http://schemas.microsoft.com/office/drawing/2014/main" val="2180516960"/>
                  </a:ext>
                </a:extLst>
              </a:tr>
            </a:tbl>
          </a:graphicData>
        </a:graphic>
      </p:graphicFrame>
      <p:graphicFrame>
        <p:nvGraphicFramePr>
          <p:cNvPr id="8" name="Table 7">
            <a:extLst>
              <a:ext uri="{FF2B5EF4-FFF2-40B4-BE49-F238E27FC236}">
                <a16:creationId xmlns:a16="http://schemas.microsoft.com/office/drawing/2014/main" id="{51C893C1-76CD-9E87-59CE-2B2A097FFDB0}"/>
              </a:ext>
            </a:extLst>
          </p:cNvPr>
          <p:cNvGraphicFramePr>
            <a:graphicFrameLocks noGrp="1"/>
          </p:cNvGraphicFramePr>
          <p:nvPr>
            <p:extLst>
              <p:ext uri="{D42A27DB-BD31-4B8C-83A1-F6EECF244321}">
                <p14:modId xmlns:p14="http://schemas.microsoft.com/office/powerpoint/2010/main" val="3113948412"/>
              </p:ext>
            </p:extLst>
          </p:nvPr>
        </p:nvGraphicFramePr>
        <p:xfrm>
          <a:off x="5345176" y="2940026"/>
          <a:ext cx="2493772" cy="1534950"/>
        </p:xfrm>
        <a:graphic>
          <a:graphicData uri="http://schemas.openxmlformats.org/drawingml/2006/table">
            <a:tbl>
              <a:tblPr firstRow="1" bandRow="1">
                <a:tableStyleId>{5C22544A-7EE6-4342-B048-85BDC9FD1C3A}</a:tableStyleId>
              </a:tblPr>
              <a:tblGrid>
                <a:gridCol w="1246886">
                  <a:extLst>
                    <a:ext uri="{9D8B030D-6E8A-4147-A177-3AD203B41FA5}">
                      <a16:colId xmlns:a16="http://schemas.microsoft.com/office/drawing/2014/main" val="4169514418"/>
                    </a:ext>
                  </a:extLst>
                </a:gridCol>
                <a:gridCol w="1246886">
                  <a:extLst>
                    <a:ext uri="{9D8B030D-6E8A-4147-A177-3AD203B41FA5}">
                      <a16:colId xmlns:a16="http://schemas.microsoft.com/office/drawing/2014/main" val="79503529"/>
                    </a:ext>
                  </a:extLst>
                </a:gridCol>
              </a:tblGrid>
              <a:tr h="237569">
                <a:tc gridSpan="2">
                  <a:txBody>
                    <a:bodyPr/>
                    <a:lstStyle/>
                    <a:p>
                      <a:pPr algn="ctr"/>
                      <a:r>
                        <a:rPr lang="en-US" sz="1400" dirty="0">
                          <a:latin typeface="Avenir Next LT Pro" panose="020B0504020202020204" pitchFamily="34" charset="0"/>
                        </a:rPr>
                        <a:t>names Table</a:t>
                      </a:r>
                    </a:p>
                  </a:txBody>
                  <a:tcPr>
                    <a:solidFill>
                      <a:schemeClr val="accent2"/>
                    </a:solidFill>
                  </a:tcPr>
                </a:tc>
                <a:tc hMerge="1">
                  <a:txBody>
                    <a:bodyPr/>
                    <a:lstStyle/>
                    <a:p>
                      <a:endParaRPr lang="en-US"/>
                    </a:p>
                  </a:txBody>
                  <a:tcPr/>
                </a:tc>
                <a:extLst>
                  <a:ext uri="{0D108BD9-81ED-4DB2-BD59-A6C34878D82A}">
                    <a16:rowId xmlns:a16="http://schemas.microsoft.com/office/drawing/2014/main" val="1041407825"/>
                  </a:ext>
                </a:extLst>
              </a:tr>
              <a:tr h="410050">
                <a:tc>
                  <a:txBody>
                    <a:bodyPr/>
                    <a:lstStyle/>
                    <a:p>
                      <a:r>
                        <a:rPr lang="en-US" sz="1200" dirty="0">
                          <a:latin typeface="Avenir Next LT Pro" panose="020B0504020202020204" pitchFamily="34" charset="0"/>
                        </a:rPr>
                        <a:t>columns</a:t>
                      </a:r>
                    </a:p>
                  </a:txBody>
                  <a:tcPr>
                    <a:solidFill>
                      <a:schemeClr val="accent2"/>
                    </a:solidFill>
                  </a:tcPr>
                </a:tc>
                <a:tc>
                  <a:txBody>
                    <a:bodyPr/>
                    <a:lstStyle/>
                    <a:p>
                      <a:r>
                        <a:rPr lang="en-US" sz="1200" dirty="0">
                          <a:latin typeface="Avenir Next LT Pro" panose="020B0504020202020204" pitchFamily="34" charset="0"/>
                        </a:rPr>
                        <a:t>5</a:t>
                      </a:r>
                    </a:p>
                  </a:txBody>
                  <a:tcPr>
                    <a:solidFill>
                      <a:schemeClr val="accent2"/>
                    </a:solidFill>
                  </a:tcPr>
                </a:tc>
                <a:extLst>
                  <a:ext uri="{0D108BD9-81ED-4DB2-BD59-A6C34878D82A}">
                    <a16:rowId xmlns:a16="http://schemas.microsoft.com/office/drawing/2014/main" val="3972503811"/>
                  </a:ext>
                </a:extLst>
              </a:tr>
              <a:tr h="410050">
                <a:tc>
                  <a:txBody>
                    <a:bodyPr/>
                    <a:lstStyle/>
                    <a:p>
                      <a:r>
                        <a:rPr lang="en-US" sz="1200" dirty="0">
                          <a:latin typeface="Avenir Next LT Pro" panose="020B0504020202020204" pitchFamily="34" charset="0"/>
                        </a:rPr>
                        <a:t>primary key</a:t>
                      </a:r>
                    </a:p>
                  </a:txBody>
                  <a:tcPr>
                    <a:solidFill>
                      <a:schemeClr val="accent2"/>
                    </a:solidFill>
                  </a:tcPr>
                </a:tc>
                <a:tc>
                  <a:txBody>
                    <a:bodyPr/>
                    <a:lstStyle/>
                    <a:p>
                      <a:r>
                        <a:rPr lang="en-US" sz="1200" dirty="0">
                          <a:latin typeface="Avenir Next LT Pro" panose="020B0504020202020204" pitchFamily="34" charset="0"/>
                        </a:rPr>
                        <a:t>id</a:t>
                      </a:r>
                    </a:p>
                  </a:txBody>
                  <a:tcPr>
                    <a:solidFill>
                      <a:schemeClr val="accent2"/>
                    </a:solidFill>
                  </a:tcPr>
                </a:tc>
                <a:extLst>
                  <a:ext uri="{0D108BD9-81ED-4DB2-BD59-A6C34878D82A}">
                    <a16:rowId xmlns:a16="http://schemas.microsoft.com/office/drawing/2014/main" val="3720349915"/>
                  </a:ext>
                </a:extLst>
              </a:tr>
              <a:tr h="410050">
                <a:tc>
                  <a:txBody>
                    <a:bodyPr/>
                    <a:lstStyle/>
                    <a:p>
                      <a:r>
                        <a:rPr lang="en-US" sz="1200" dirty="0">
                          <a:latin typeface="Avenir Next LT Pro" panose="020B0504020202020204" pitchFamily="34" charset="0"/>
                        </a:rPr>
                        <a:t>rows of data</a:t>
                      </a:r>
                    </a:p>
                  </a:txBody>
                  <a:tcPr>
                    <a:solidFill>
                      <a:schemeClr val="accent2"/>
                    </a:solidFill>
                  </a:tcPr>
                </a:tc>
                <a:tc>
                  <a:txBody>
                    <a:bodyPr/>
                    <a:lstStyle/>
                    <a:p>
                      <a:r>
                        <a:rPr lang="en-US" sz="1200" dirty="0">
                          <a:latin typeface="Avenir Next LT Pro" panose="020B0504020202020204" pitchFamily="34" charset="0"/>
                        </a:rPr>
                        <a:t>25735</a:t>
                      </a:r>
                    </a:p>
                  </a:txBody>
                  <a:tcPr>
                    <a:solidFill>
                      <a:schemeClr val="accent2"/>
                    </a:solidFill>
                  </a:tcPr>
                </a:tc>
                <a:extLst>
                  <a:ext uri="{0D108BD9-81ED-4DB2-BD59-A6C34878D82A}">
                    <a16:rowId xmlns:a16="http://schemas.microsoft.com/office/drawing/2014/main" val="2180516960"/>
                  </a:ext>
                </a:extLst>
              </a:tr>
            </a:tbl>
          </a:graphicData>
        </a:graphic>
      </p:graphicFrame>
      <p:graphicFrame>
        <p:nvGraphicFramePr>
          <p:cNvPr id="9" name="Table 8">
            <a:extLst>
              <a:ext uri="{FF2B5EF4-FFF2-40B4-BE49-F238E27FC236}">
                <a16:creationId xmlns:a16="http://schemas.microsoft.com/office/drawing/2014/main" id="{3E014CCB-71F3-B035-C37A-D6C02D4C413F}"/>
              </a:ext>
            </a:extLst>
          </p:cNvPr>
          <p:cNvGraphicFramePr>
            <a:graphicFrameLocks noGrp="1"/>
          </p:cNvGraphicFramePr>
          <p:nvPr>
            <p:extLst>
              <p:ext uri="{D42A27DB-BD31-4B8C-83A1-F6EECF244321}">
                <p14:modId xmlns:p14="http://schemas.microsoft.com/office/powerpoint/2010/main" val="2288804404"/>
              </p:ext>
            </p:extLst>
          </p:nvPr>
        </p:nvGraphicFramePr>
        <p:xfrm>
          <a:off x="8048244" y="2939864"/>
          <a:ext cx="2493772" cy="1582100"/>
        </p:xfrm>
        <a:graphic>
          <a:graphicData uri="http://schemas.openxmlformats.org/drawingml/2006/table">
            <a:tbl>
              <a:tblPr firstRow="1" bandRow="1">
                <a:tableStyleId>{5C22544A-7EE6-4342-B048-85BDC9FD1C3A}</a:tableStyleId>
              </a:tblPr>
              <a:tblGrid>
                <a:gridCol w="1246886">
                  <a:extLst>
                    <a:ext uri="{9D8B030D-6E8A-4147-A177-3AD203B41FA5}">
                      <a16:colId xmlns:a16="http://schemas.microsoft.com/office/drawing/2014/main" val="4169514418"/>
                    </a:ext>
                  </a:extLst>
                </a:gridCol>
                <a:gridCol w="1246886">
                  <a:extLst>
                    <a:ext uri="{9D8B030D-6E8A-4147-A177-3AD203B41FA5}">
                      <a16:colId xmlns:a16="http://schemas.microsoft.com/office/drawing/2014/main" val="79503529"/>
                    </a:ext>
                  </a:extLst>
                </a:gridCol>
              </a:tblGrid>
              <a:tr h="237569">
                <a:tc gridSpan="2">
                  <a:txBody>
                    <a:bodyPr/>
                    <a:lstStyle/>
                    <a:p>
                      <a:pPr algn="ctr"/>
                      <a:r>
                        <a:rPr lang="en-US" sz="1400" dirty="0">
                          <a:latin typeface="Avenir Next LT Pro" panose="020B0504020202020204" pitchFamily="34" charset="0"/>
                        </a:rPr>
                        <a:t>role_mapping Table</a:t>
                      </a:r>
                    </a:p>
                  </a:txBody>
                  <a:tcPr>
                    <a:solidFill>
                      <a:schemeClr val="accent2"/>
                    </a:solidFill>
                  </a:tcPr>
                </a:tc>
                <a:tc hMerge="1">
                  <a:txBody>
                    <a:bodyPr/>
                    <a:lstStyle/>
                    <a:p>
                      <a:endParaRPr lang="en-US"/>
                    </a:p>
                  </a:txBody>
                  <a:tcPr/>
                </a:tc>
                <a:extLst>
                  <a:ext uri="{0D108BD9-81ED-4DB2-BD59-A6C34878D82A}">
                    <a16:rowId xmlns:a16="http://schemas.microsoft.com/office/drawing/2014/main" val="1041407825"/>
                  </a:ext>
                </a:extLst>
              </a:tr>
              <a:tr h="410050">
                <a:tc>
                  <a:txBody>
                    <a:bodyPr/>
                    <a:lstStyle/>
                    <a:p>
                      <a:r>
                        <a:rPr lang="en-US" sz="1200" dirty="0">
                          <a:latin typeface="Avenir Next LT Pro" panose="020B0504020202020204" pitchFamily="34" charset="0"/>
                        </a:rPr>
                        <a:t>columns</a:t>
                      </a:r>
                    </a:p>
                  </a:txBody>
                  <a:tcPr>
                    <a:solidFill>
                      <a:schemeClr val="accent2"/>
                    </a:solidFill>
                  </a:tcPr>
                </a:tc>
                <a:tc>
                  <a:txBody>
                    <a:bodyPr/>
                    <a:lstStyle/>
                    <a:p>
                      <a:r>
                        <a:rPr lang="en-US" sz="1200" dirty="0">
                          <a:latin typeface="Avenir Next LT Pro" panose="020B0504020202020204" pitchFamily="34" charset="0"/>
                        </a:rPr>
                        <a:t>3</a:t>
                      </a:r>
                    </a:p>
                  </a:txBody>
                  <a:tcPr>
                    <a:solidFill>
                      <a:schemeClr val="accent2"/>
                    </a:solidFill>
                  </a:tcPr>
                </a:tc>
                <a:extLst>
                  <a:ext uri="{0D108BD9-81ED-4DB2-BD59-A6C34878D82A}">
                    <a16:rowId xmlns:a16="http://schemas.microsoft.com/office/drawing/2014/main" val="3972503811"/>
                  </a:ext>
                </a:extLst>
              </a:tr>
              <a:tr h="410050">
                <a:tc>
                  <a:txBody>
                    <a:bodyPr/>
                    <a:lstStyle/>
                    <a:p>
                      <a:r>
                        <a:rPr lang="en-US" sz="1200" dirty="0">
                          <a:latin typeface="Avenir Next LT Pro" panose="020B0504020202020204" pitchFamily="34" charset="0"/>
                        </a:rPr>
                        <a:t>primary key</a:t>
                      </a:r>
                    </a:p>
                  </a:txBody>
                  <a:tcPr>
                    <a:solidFill>
                      <a:schemeClr val="accent2"/>
                    </a:solidFill>
                  </a:tcPr>
                </a:tc>
                <a:tc>
                  <a:txBody>
                    <a:bodyPr/>
                    <a:lstStyle/>
                    <a:p>
                      <a:r>
                        <a:rPr lang="en-US" sz="1200" dirty="0" err="1">
                          <a:latin typeface="Avenir Next LT Pro" panose="020B0504020202020204" pitchFamily="34" charset="0"/>
                        </a:rPr>
                        <a:t>Movie_id</a:t>
                      </a:r>
                      <a:r>
                        <a:rPr lang="en-US" sz="1200" dirty="0">
                          <a:latin typeface="Avenir Next LT Pro" panose="020B0504020202020204" pitchFamily="34" charset="0"/>
                        </a:rPr>
                        <a:t>, </a:t>
                      </a:r>
                      <a:r>
                        <a:rPr lang="en-US" sz="1200" dirty="0" err="1">
                          <a:latin typeface="Avenir Next LT Pro" panose="020B0504020202020204" pitchFamily="34" charset="0"/>
                        </a:rPr>
                        <a:t>name_id</a:t>
                      </a:r>
                      <a:endParaRPr lang="en-US" sz="1200" dirty="0">
                        <a:latin typeface="Avenir Next LT Pro" panose="020B0504020202020204" pitchFamily="34" charset="0"/>
                      </a:endParaRPr>
                    </a:p>
                  </a:txBody>
                  <a:tcPr>
                    <a:solidFill>
                      <a:schemeClr val="accent2"/>
                    </a:solidFill>
                  </a:tcPr>
                </a:tc>
                <a:extLst>
                  <a:ext uri="{0D108BD9-81ED-4DB2-BD59-A6C34878D82A}">
                    <a16:rowId xmlns:a16="http://schemas.microsoft.com/office/drawing/2014/main" val="3720349915"/>
                  </a:ext>
                </a:extLst>
              </a:tr>
              <a:tr h="410050">
                <a:tc>
                  <a:txBody>
                    <a:bodyPr/>
                    <a:lstStyle/>
                    <a:p>
                      <a:r>
                        <a:rPr lang="en-US" sz="1200" dirty="0">
                          <a:latin typeface="Avenir Next LT Pro" panose="020B0504020202020204" pitchFamily="34" charset="0"/>
                        </a:rPr>
                        <a:t>rows of data</a:t>
                      </a:r>
                    </a:p>
                  </a:txBody>
                  <a:tcPr>
                    <a:solidFill>
                      <a:schemeClr val="accent2"/>
                    </a:solidFill>
                  </a:tcPr>
                </a:tc>
                <a:tc>
                  <a:txBody>
                    <a:bodyPr/>
                    <a:lstStyle/>
                    <a:p>
                      <a:r>
                        <a:rPr lang="en-US" sz="1200" dirty="0">
                          <a:latin typeface="Avenir Next LT Pro" panose="020B0504020202020204" pitchFamily="34" charset="0"/>
                        </a:rPr>
                        <a:t>15615</a:t>
                      </a:r>
                    </a:p>
                  </a:txBody>
                  <a:tcPr>
                    <a:solidFill>
                      <a:schemeClr val="accent2"/>
                    </a:solidFill>
                  </a:tcPr>
                </a:tc>
                <a:extLst>
                  <a:ext uri="{0D108BD9-81ED-4DB2-BD59-A6C34878D82A}">
                    <a16:rowId xmlns:a16="http://schemas.microsoft.com/office/drawing/2014/main" val="2180516960"/>
                  </a:ext>
                </a:extLst>
              </a:tr>
            </a:tbl>
          </a:graphicData>
        </a:graphic>
      </p:graphicFrame>
      <p:graphicFrame>
        <p:nvGraphicFramePr>
          <p:cNvPr id="10" name="Table 9">
            <a:extLst>
              <a:ext uri="{FF2B5EF4-FFF2-40B4-BE49-F238E27FC236}">
                <a16:creationId xmlns:a16="http://schemas.microsoft.com/office/drawing/2014/main" id="{E89EA791-C010-DEC4-9E9A-464B443FF53C}"/>
              </a:ext>
            </a:extLst>
          </p:cNvPr>
          <p:cNvGraphicFramePr>
            <a:graphicFrameLocks noGrp="1"/>
          </p:cNvGraphicFramePr>
          <p:nvPr>
            <p:extLst>
              <p:ext uri="{D42A27DB-BD31-4B8C-83A1-F6EECF244321}">
                <p14:modId xmlns:p14="http://schemas.microsoft.com/office/powerpoint/2010/main" val="1928936323"/>
              </p:ext>
            </p:extLst>
          </p:nvPr>
        </p:nvGraphicFramePr>
        <p:xfrm>
          <a:off x="2642108" y="4682052"/>
          <a:ext cx="2493772" cy="1582100"/>
        </p:xfrm>
        <a:graphic>
          <a:graphicData uri="http://schemas.openxmlformats.org/drawingml/2006/table">
            <a:tbl>
              <a:tblPr firstRow="1" bandRow="1">
                <a:tableStyleId>{5C22544A-7EE6-4342-B048-85BDC9FD1C3A}</a:tableStyleId>
              </a:tblPr>
              <a:tblGrid>
                <a:gridCol w="1246886">
                  <a:extLst>
                    <a:ext uri="{9D8B030D-6E8A-4147-A177-3AD203B41FA5}">
                      <a16:colId xmlns:a16="http://schemas.microsoft.com/office/drawing/2014/main" val="4169514418"/>
                    </a:ext>
                  </a:extLst>
                </a:gridCol>
                <a:gridCol w="1246886">
                  <a:extLst>
                    <a:ext uri="{9D8B030D-6E8A-4147-A177-3AD203B41FA5}">
                      <a16:colId xmlns:a16="http://schemas.microsoft.com/office/drawing/2014/main" val="79503529"/>
                    </a:ext>
                  </a:extLst>
                </a:gridCol>
              </a:tblGrid>
              <a:tr h="237569">
                <a:tc gridSpan="2">
                  <a:txBody>
                    <a:bodyPr/>
                    <a:lstStyle/>
                    <a:p>
                      <a:pPr algn="ctr"/>
                      <a:r>
                        <a:rPr lang="en-US" sz="1400" dirty="0">
                          <a:latin typeface="Avenir Next LT Pro" panose="020B0504020202020204" pitchFamily="34" charset="0"/>
                        </a:rPr>
                        <a:t>director_mapping Table</a:t>
                      </a:r>
                    </a:p>
                  </a:txBody>
                  <a:tcPr>
                    <a:solidFill>
                      <a:schemeClr val="accent2"/>
                    </a:solidFill>
                  </a:tcPr>
                </a:tc>
                <a:tc hMerge="1">
                  <a:txBody>
                    <a:bodyPr/>
                    <a:lstStyle/>
                    <a:p>
                      <a:endParaRPr lang="en-US"/>
                    </a:p>
                  </a:txBody>
                  <a:tcPr/>
                </a:tc>
                <a:extLst>
                  <a:ext uri="{0D108BD9-81ED-4DB2-BD59-A6C34878D82A}">
                    <a16:rowId xmlns:a16="http://schemas.microsoft.com/office/drawing/2014/main" val="1041407825"/>
                  </a:ext>
                </a:extLst>
              </a:tr>
              <a:tr h="410050">
                <a:tc>
                  <a:txBody>
                    <a:bodyPr/>
                    <a:lstStyle/>
                    <a:p>
                      <a:r>
                        <a:rPr lang="en-US" sz="1200" dirty="0">
                          <a:latin typeface="Avenir Next LT Pro" panose="020B0504020202020204" pitchFamily="34" charset="0"/>
                        </a:rPr>
                        <a:t>columns</a:t>
                      </a:r>
                    </a:p>
                  </a:txBody>
                  <a:tcPr>
                    <a:solidFill>
                      <a:schemeClr val="accent2"/>
                    </a:solidFill>
                  </a:tcPr>
                </a:tc>
                <a:tc>
                  <a:txBody>
                    <a:bodyPr/>
                    <a:lstStyle/>
                    <a:p>
                      <a:r>
                        <a:rPr lang="en-US" sz="1200" dirty="0">
                          <a:latin typeface="Avenir Next LT Pro" panose="020B0504020202020204" pitchFamily="34" charset="0"/>
                        </a:rPr>
                        <a:t>2</a:t>
                      </a:r>
                    </a:p>
                  </a:txBody>
                  <a:tcPr>
                    <a:solidFill>
                      <a:schemeClr val="accent2"/>
                    </a:solidFill>
                  </a:tcPr>
                </a:tc>
                <a:extLst>
                  <a:ext uri="{0D108BD9-81ED-4DB2-BD59-A6C34878D82A}">
                    <a16:rowId xmlns:a16="http://schemas.microsoft.com/office/drawing/2014/main" val="3972503811"/>
                  </a:ext>
                </a:extLst>
              </a:tr>
              <a:tr h="410050">
                <a:tc>
                  <a:txBody>
                    <a:bodyPr/>
                    <a:lstStyle/>
                    <a:p>
                      <a:r>
                        <a:rPr lang="en-US" sz="1200" dirty="0">
                          <a:latin typeface="Avenir Next LT Pro" panose="020B0504020202020204" pitchFamily="34" charset="0"/>
                        </a:rPr>
                        <a:t>primary key</a:t>
                      </a:r>
                    </a:p>
                  </a:txBody>
                  <a:tcPr>
                    <a:solidFill>
                      <a:schemeClr val="accent2"/>
                    </a:solidFill>
                  </a:tcPr>
                </a:tc>
                <a:tc>
                  <a:txBody>
                    <a:bodyPr/>
                    <a:lstStyle/>
                    <a:p>
                      <a:r>
                        <a:rPr lang="en-US" sz="1200" dirty="0" err="1">
                          <a:latin typeface="Avenir Next LT Pro" panose="020B0504020202020204" pitchFamily="34" charset="0"/>
                        </a:rPr>
                        <a:t>Movie_id</a:t>
                      </a:r>
                      <a:r>
                        <a:rPr lang="en-US" sz="1200" dirty="0">
                          <a:latin typeface="Avenir Next LT Pro" panose="020B0504020202020204" pitchFamily="34" charset="0"/>
                        </a:rPr>
                        <a:t>, </a:t>
                      </a:r>
                      <a:r>
                        <a:rPr lang="en-US" sz="1200" dirty="0" err="1">
                          <a:latin typeface="Avenir Next LT Pro" panose="020B0504020202020204" pitchFamily="34" charset="0"/>
                        </a:rPr>
                        <a:t>name_id</a:t>
                      </a:r>
                      <a:endParaRPr lang="en-US" sz="1200" dirty="0">
                        <a:latin typeface="Avenir Next LT Pro" panose="020B0504020202020204" pitchFamily="34" charset="0"/>
                      </a:endParaRPr>
                    </a:p>
                  </a:txBody>
                  <a:tcPr>
                    <a:solidFill>
                      <a:schemeClr val="accent2"/>
                    </a:solidFill>
                  </a:tcPr>
                </a:tc>
                <a:extLst>
                  <a:ext uri="{0D108BD9-81ED-4DB2-BD59-A6C34878D82A}">
                    <a16:rowId xmlns:a16="http://schemas.microsoft.com/office/drawing/2014/main" val="3720349915"/>
                  </a:ext>
                </a:extLst>
              </a:tr>
              <a:tr h="410050">
                <a:tc>
                  <a:txBody>
                    <a:bodyPr/>
                    <a:lstStyle/>
                    <a:p>
                      <a:r>
                        <a:rPr lang="en-US" sz="1200" dirty="0">
                          <a:latin typeface="Avenir Next LT Pro" panose="020B0504020202020204" pitchFamily="34" charset="0"/>
                        </a:rPr>
                        <a:t>rows of data</a:t>
                      </a:r>
                    </a:p>
                  </a:txBody>
                  <a:tcPr>
                    <a:solidFill>
                      <a:schemeClr val="accent2"/>
                    </a:solidFill>
                  </a:tcPr>
                </a:tc>
                <a:tc>
                  <a:txBody>
                    <a:bodyPr/>
                    <a:lstStyle/>
                    <a:p>
                      <a:r>
                        <a:rPr lang="en-US" sz="1200" dirty="0">
                          <a:latin typeface="Avenir Next LT Pro" panose="020B0504020202020204" pitchFamily="34" charset="0"/>
                        </a:rPr>
                        <a:t>3867</a:t>
                      </a:r>
                    </a:p>
                  </a:txBody>
                  <a:tcPr>
                    <a:solidFill>
                      <a:schemeClr val="accent2"/>
                    </a:solidFill>
                  </a:tcPr>
                </a:tc>
                <a:extLst>
                  <a:ext uri="{0D108BD9-81ED-4DB2-BD59-A6C34878D82A}">
                    <a16:rowId xmlns:a16="http://schemas.microsoft.com/office/drawing/2014/main" val="2180516960"/>
                  </a:ext>
                </a:extLst>
              </a:tr>
            </a:tbl>
          </a:graphicData>
        </a:graphic>
      </p:graphicFrame>
      <p:graphicFrame>
        <p:nvGraphicFramePr>
          <p:cNvPr id="11" name="Table 10">
            <a:extLst>
              <a:ext uri="{FF2B5EF4-FFF2-40B4-BE49-F238E27FC236}">
                <a16:creationId xmlns:a16="http://schemas.microsoft.com/office/drawing/2014/main" id="{1FD36709-85EC-0802-C583-6FFBFFB97F30}"/>
              </a:ext>
            </a:extLst>
          </p:cNvPr>
          <p:cNvGraphicFramePr>
            <a:graphicFrameLocks noGrp="1"/>
          </p:cNvGraphicFramePr>
          <p:nvPr>
            <p:extLst>
              <p:ext uri="{D42A27DB-BD31-4B8C-83A1-F6EECF244321}">
                <p14:modId xmlns:p14="http://schemas.microsoft.com/office/powerpoint/2010/main" val="119266812"/>
              </p:ext>
            </p:extLst>
          </p:nvPr>
        </p:nvGraphicFramePr>
        <p:xfrm>
          <a:off x="5345176" y="4682052"/>
          <a:ext cx="2493772" cy="1534950"/>
        </p:xfrm>
        <a:graphic>
          <a:graphicData uri="http://schemas.openxmlformats.org/drawingml/2006/table">
            <a:tbl>
              <a:tblPr firstRow="1" bandRow="1">
                <a:tableStyleId>{5C22544A-7EE6-4342-B048-85BDC9FD1C3A}</a:tableStyleId>
              </a:tblPr>
              <a:tblGrid>
                <a:gridCol w="1246886">
                  <a:extLst>
                    <a:ext uri="{9D8B030D-6E8A-4147-A177-3AD203B41FA5}">
                      <a16:colId xmlns:a16="http://schemas.microsoft.com/office/drawing/2014/main" val="4169514418"/>
                    </a:ext>
                  </a:extLst>
                </a:gridCol>
                <a:gridCol w="1246886">
                  <a:extLst>
                    <a:ext uri="{9D8B030D-6E8A-4147-A177-3AD203B41FA5}">
                      <a16:colId xmlns:a16="http://schemas.microsoft.com/office/drawing/2014/main" val="79503529"/>
                    </a:ext>
                  </a:extLst>
                </a:gridCol>
              </a:tblGrid>
              <a:tr h="237569">
                <a:tc gridSpan="2">
                  <a:txBody>
                    <a:bodyPr/>
                    <a:lstStyle/>
                    <a:p>
                      <a:pPr algn="ctr"/>
                      <a:r>
                        <a:rPr lang="en-US" sz="1400" dirty="0">
                          <a:latin typeface="Avenir Next LT Pro" panose="020B0504020202020204" pitchFamily="34" charset="0"/>
                        </a:rPr>
                        <a:t>ratings Table</a:t>
                      </a:r>
                    </a:p>
                  </a:txBody>
                  <a:tcPr>
                    <a:solidFill>
                      <a:schemeClr val="accent2"/>
                    </a:solidFill>
                  </a:tcPr>
                </a:tc>
                <a:tc hMerge="1">
                  <a:txBody>
                    <a:bodyPr/>
                    <a:lstStyle/>
                    <a:p>
                      <a:endParaRPr lang="en-US"/>
                    </a:p>
                  </a:txBody>
                  <a:tcPr/>
                </a:tc>
                <a:extLst>
                  <a:ext uri="{0D108BD9-81ED-4DB2-BD59-A6C34878D82A}">
                    <a16:rowId xmlns:a16="http://schemas.microsoft.com/office/drawing/2014/main" val="1041407825"/>
                  </a:ext>
                </a:extLst>
              </a:tr>
              <a:tr h="410050">
                <a:tc>
                  <a:txBody>
                    <a:bodyPr/>
                    <a:lstStyle/>
                    <a:p>
                      <a:r>
                        <a:rPr lang="en-US" sz="1200" dirty="0">
                          <a:latin typeface="Avenir Next LT Pro" panose="020B0504020202020204" pitchFamily="34" charset="0"/>
                        </a:rPr>
                        <a:t>columns</a:t>
                      </a:r>
                    </a:p>
                  </a:txBody>
                  <a:tcPr>
                    <a:solidFill>
                      <a:schemeClr val="accent2"/>
                    </a:solidFill>
                  </a:tcPr>
                </a:tc>
                <a:tc>
                  <a:txBody>
                    <a:bodyPr/>
                    <a:lstStyle/>
                    <a:p>
                      <a:r>
                        <a:rPr lang="en-US" sz="1200" dirty="0">
                          <a:latin typeface="Avenir Next LT Pro" panose="020B0504020202020204" pitchFamily="34" charset="0"/>
                        </a:rPr>
                        <a:t>4</a:t>
                      </a:r>
                    </a:p>
                  </a:txBody>
                  <a:tcPr>
                    <a:solidFill>
                      <a:schemeClr val="accent2"/>
                    </a:solidFill>
                  </a:tcPr>
                </a:tc>
                <a:extLst>
                  <a:ext uri="{0D108BD9-81ED-4DB2-BD59-A6C34878D82A}">
                    <a16:rowId xmlns:a16="http://schemas.microsoft.com/office/drawing/2014/main" val="3972503811"/>
                  </a:ext>
                </a:extLst>
              </a:tr>
              <a:tr h="410050">
                <a:tc>
                  <a:txBody>
                    <a:bodyPr/>
                    <a:lstStyle/>
                    <a:p>
                      <a:r>
                        <a:rPr lang="en-US" sz="1200" dirty="0">
                          <a:latin typeface="Avenir Next LT Pro" panose="020B0504020202020204" pitchFamily="34" charset="0"/>
                        </a:rPr>
                        <a:t>primary key</a:t>
                      </a:r>
                    </a:p>
                  </a:txBody>
                  <a:tcPr>
                    <a:solidFill>
                      <a:schemeClr val="accent2"/>
                    </a:solidFill>
                  </a:tcPr>
                </a:tc>
                <a:tc>
                  <a:txBody>
                    <a:bodyPr/>
                    <a:lstStyle/>
                    <a:p>
                      <a:r>
                        <a:rPr lang="en-US" sz="1200" dirty="0" err="1">
                          <a:latin typeface="Avenir Next LT Pro" panose="020B0504020202020204" pitchFamily="34" charset="0"/>
                        </a:rPr>
                        <a:t>Movie_id</a:t>
                      </a:r>
                      <a:endParaRPr lang="en-US" sz="1200" dirty="0">
                        <a:latin typeface="Avenir Next LT Pro" panose="020B0504020202020204" pitchFamily="34" charset="0"/>
                      </a:endParaRPr>
                    </a:p>
                  </a:txBody>
                  <a:tcPr>
                    <a:solidFill>
                      <a:schemeClr val="accent2"/>
                    </a:solidFill>
                  </a:tcPr>
                </a:tc>
                <a:extLst>
                  <a:ext uri="{0D108BD9-81ED-4DB2-BD59-A6C34878D82A}">
                    <a16:rowId xmlns:a16="http://schemas.microsoft.com/office/drawing/2014/main" val="3720349915"/>
                  </a:ext>
                </a:extLst>
              </a:tr>
              <a:tr h="410050">
                <a:tc>
                  <a:txBody>
                    <a:bodyPr/>
                    <a:lstStyle/>
                    <a:p>
                      <a:r>
                        <a:rPr lang="en-US" sz="1200" dirty="0">
                          <a:latin typeface="Avenir Next LT Pro" panose="020B0504020202020204" pitchFamily="34" charset="0"/>
                        </a:rPr>
                        <a:t>rows of data</a:t>
                      </a:r>
                    </a:p>
                  </a:txBody>
                  <a:tcPr>
                    <a:solidFill>
                      <a:schemeClr val="accent2"/>
                    </a:solidFill>
                  </a:tcPr>
                </a:tc>
                <a:tc>
                  <a:txBody>
                    <a:bodyPr/>
                    <a:lstStyle/>
                    <a:p>
                      <a:r>
                        <a:rPr lang="en-US" sz="1200" dirty="0">
                          <a:latin typeface="Avenir Next LT Pro" panose="020B0504020202020204" pitchFamily="34" charset="0"/>
                        </a:rPr>
                        <a:t>7997</a:t>
                      </a:r>
                    </a:p>
                  </a:txBody>
                  <a:tcPr>
                    <a:solidFill>
                      <a:schemeClr val="accent2"/>
                    </a:solidFill>
                  </a:tcPr>
                </a:tc>
                <a:extLst>
                  <a:ext uri="{0D108BD9-81ED-4DB2-BD59-A6C34878D82A}">
                    <a16:rowId xmlns:a16="http://schemas.microsoft.com/office/drawing/2014/main" val="2180516960"/>
                  </a:ext>
                </a:extLst>
              </a:tr>
            </a:tbl>
          </a:graphicData>
        </a:graphic>
      </p:graphicFrame>
    </p:spTree>
    <p:extLst>
      <p:ext uri="{BB962C8B-B14F-4D97-AF65-F5344CB8AC3E}">
        <p14:creationId xmlns:p14="http://schemas.microsoft.com/office/powerpoint/2010/main" val="1915979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B2E60-FF94-2B39-F773-E3C83C0411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12991-905C-01AD-B3F1-1A655CCF2D4F}"/>
              </a:ext>
            </a:extLst>
          </p:cNvPr>
          <p:cNvSpPr>
            <a:spLocks noGrp="1"/>
          </p:cNvSpPr>
          <p:nvPr>
            <p:ph type="title"/>
          </p:nvPr>
        </p:nvSpPr>
        <p:spPr/>
        <p:txBody>
          <a:bodyPr/>
          <a:lstStyle/>
          <a:p>
            <a:r>
              <a:rPr lang="en-US" dirty="0">
                <a:latin typeface="Avenir Next LT Pro" panose="020B0504020202020204" pitchFamily="34" charset="0"/>
              </a:rPr>
              <a:t>ERD Diagram</a:t>
            </a:r>
          </a:p>
        </p:txBody>
      </p:sp>
      <p:pic>
        <p:nvPicPr>
          <p:cNvPr id="5" name="Picture 4">
            <a:extLst>
              <a:ext uri="{FF2B5EF4-FFF2-40B4-BE49-F238E27FC236}">
                <a16:creationId xmlns:a16="http://schemas.microsoft.com/office/drawing/2014/main" id="{01A59653-FA3A-34BA-0CFC-741D308BC3A1}"/>
              </a:ext>
            </a:extLst>
          </p:cNvPr>
          <p:cNvPicPr>
            <a:picLocks noChangeAspect="1"/>
          </p:cNvPicPr>
          <p:nvPr/>
        </p:nvPicPr>
        <p:blipFill>
          <a:blip r:embed="rId2"/>
          <a:stretch>
            <a:fillRect/>
          </a:stretch>
        </p:blipFill>
        <p:spPr>
          <a:xfrm>
            <a:off x="1097280" y="1983801"/>
            <a:ext cx="6016752" cy="4217504"/>
          </a:xfrm>
          <a:prstGeom prst="rect">
            <a:avLst/>
          </a:prstGeom>
          <a:ln>
            <a:solidFill>
              <a:schemeClr val="tx1"/>
            </a:solidFill>
          </a:ln>
        </p:spPr>
      </p:pic>
    </p:spTree>
    <p:extLst>
      <p:ext uri="{BB962C8B-B14F-4D97-AF65-F5344CB8AC3E}">
        <p14:creationId xmlns:p14="http://schemas.microsoft.com/office/powerpoint/2010/main" val="739722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3FFF-AD0A-054B-1AE2-7CBA8AA8914D}"/>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3" name="TextBox 2">
            <a:extLst>
              <a:ext uri="{FF2B5EF4-FFF2-40B4-BE49-F238E27FC236}">
                <a16:creationId xmlns:a16="http://schemas.microsoft.com/office/drawing/2014/main" id="{81462452-6207-5A18-6441-5979EC6D3505}"/>
              </a:ext>
            </a:extLst>
          </p:cNvPr>
          <p:cNvSpPr txBox="1"/>
          <p:nvPr/>
        </p:nvSpPr>
        <p:spPr>
          <a:xfrm>
            <a:off x="356616" y="996696"/>
            <a:ext cx="4305089" cy="369332"/>
          </a:xfrm>
          <a:prstGeom prst="rect">
            <a:avLst/>
          </a:prstGeom>
          <a:noFill/>
        </p:spPr>
        <p:txBody>
          <a:bodyPr wrap="none" rtlCol="0">
            <a:spAutoFit/>
          </a:bodyPr>
          <a:lstStyle/>
          <a:p>
            <a:r>
              <a:rPr lang="en-US" b="1" dirty="0">
                <a:latin typeface="Avenir Next LT Pro" panose="020B0504020202020204" pitchFamily="34" charset="0"/>
              </a:rPr>
              <a:t>1. Total number of rows in each table</a:t>
            </a:r>
          </a:p>
        </p:txBody>
      </p:sp>
      <p:pic>
        <p:nvPicPr>
          <p:cNvPr id="5" name="Picture 4">
            <a:extLst>
              <a:ext uri="{FF2B5EF4-FFF2-40B4-BE49-F238E27FC236}">
                <a16:creationId xmlns:a16="http://schemas.microsoft.com/office/drawing/2014/main" id="{D9127CB7-BC5C-9079-C5D7-2F4680E14272}"/>
              </a:ext>
            </a:extLst>
          </p:cNvPr>
          <p:cNvPicPr>
            <a:picLocks noChangeAspect="1"/>
          </p:cNvPicPr>
          <p:nvPr/>
        </p:nvPicPr>
        <p:blipFill>
          <a:blip r:embed="rId2"/>
          <a:stretch>
            <a:fillRect/>
          </a:stretch>
        </p:blipFill>
        <p:spPr>
          <a:xfrm>
            <a:off x="356616" y="1524184"/>
            <a:ext cx="1629002" cy="1181265"/>
          </a:xfrm>
          <a:prstGeom prst="rect">
            <a:avLst/>
          </a:prstGeom>
          <a:ln>
            <a:solidFill>
              <a:schemeClr val="tx1"/>
            </a:solidFill>
          </a:ln>
        </p:spPr>
      </p:pic>
      <p:sp>
        <p:nvSpPr>
          <p:cNvPr id="6" name="TextBox 5">
            <a:extLst>
              <a:ext uri="{FF2B5EF4-FFF2-40B4-BE49-F238E27FC236}">
                <a16:creationId xmlns:a16="http://schemas.microsoft.com/office/drawing/2014/main" id="{243E1D9C-A358-252B-D9F0-135C6668BA95}"/>
              </a:ext>
            </a:extLst>
          </p:cNvPr>
          <p:cNvSpPr txBox="1"/>
          <p:nvPr/>
        </p:nvSpPr>
        <p:spPr>
          <a:xfrm>
            <a:off x="356615" y="2897317"/>
            <a:ext cx="5038495" cy="369332"/>
          </a:xfrm>
          <a:prstGeom prst="rect">
            <a:avLst/>
          </a:prstGeom>
          <a:noFill/>
        </p:spPr>
        <p:txBody>
          <a:bodyPr wrap="none" rtlCol="0">
            <a:spAutoFit/>
          </a:bodyPr>
          <a:lstStyle/>
          <a:p>
            <a:r>
              <a:rPr lang="en-US" b="1" dirty="0">
                <a:latin typeface="Avenir Next LT Pro" panose="020B0504020202020204" pitchFamily="34" charset="0"/>
              </a:rPr>
              <a:t>2. Columns with null values in ‘movie’ table</a:t>
            </a:r>
          </a:p>
        </p:txBody>
      </p:sp>
      <p:pic>
        <p:nvPicPr>
          <p:cNvPr id="8" name="Picture 7">
            <a:extLst>
              <a:ext uri="{FF2B5EF4-FFF2-40B4-BE49-F238E27FC236}">
                <a16:creationId xmlns:a16="http://schemas.microsoft.com/office/drawing/2014/main" id="{B662B3B9-4BCC-E09A-6A23-67129525B26C}"/>
              </a:ext>
            </a:extLst>
          </p:cNvPr>
          <p:cNvPicPr>
            <a:picLocks noChangeAspect="1"/>
          </p:cNvPicPr>
          <p:nvPr/>
        </p:nvPicPr>
        <p:blipFill>
          <a:blip r:embed="rId3"/>
          <a:stretch>
            <a:fillRect/>
          </a:stretch>
        </p:blipFill>
        <p:spPr>
          <a:xfrm>
            <a:off x="356615" y="3507101"/>
            <a:ext cx="10602805" cy="400106"/>
          </a:xfrm>
          <a:prstGeom prst="rect">
            <a:avLst/>
          </a:prstGeom>
          <a:ln>
            <a:solidFill>
              <a:schemeClr val="tx1"/>
            </a:solidFill>
          </a:ln>
        </p:spPr>
      </p:pic>
      <p:sp>
        <p:nvSpPr>
          <p:cNvPr id="10" name="TextBox 9">
            <a:extLst>
              <a:ext uri="{FF2B5EF4-FFF2-40B4-BE49-F238E27FC236}">
                <a16:creationId xmlns:a16="http://schemas.microsoft.com/office/drawing/2014/main" id="{6839C397-DDC5-4DEF-A004-42302063B02C}"/>
              </a:ext>
            </a:extLst>
          </p:cNvPr>
          <p:cNvSpPr txBox="1"/>
          <p:nvPr/>
        </p:nvSpPr>
        <p:spPr>
          <a:xfrm>
            <a:off x="356614" y="3988231"/>
            <a:ext cx="10602805" cy="646331"/>
          </a:xfrm>
          <a:prstGeom prst="rect">
            <a:avLst/>
          </a:prstGeom>
          <a:noFill/>
        </p:spPr>
        <p:txBody>
          <a:bodyPr wrap="square">
            <a:spAutoFit/>
          </a:bodyPr>
          <a:lstStyle/>
          <a:p>
            <a:r>
              <a:rPr lang="en-US" sz="1800" b="1" dirty="0">
                <a:effectLst/>
                <a:latin typeface="Avenir Next LT Pro" panose="020B0504020202020204" pitchFamily="34" charset="0"/>
                <a:ea typeface="Calibri" panose="020F0502020204030204" pitchFamily="34" charset="0"/>
              </a:rPr>
              <a:t>Observation</a:t>
            </a:r>
            <a:r>
              <a:rPr lang="en-US" sz="1800" dirty="0">
                <a:effectLst/>
                <a:latin typeface="Avenir Next LT Pro" panose="020B0504020202020204" pitchFamily="34" charset="0"/>
                <a:ea typeface="Calibri" panose="020F0502020204030204" pitchFamily="34" charset="0"/>
              </a:rPr>
              <a:t>: In movie table, country, </a:t>
            </a:r>
            <a:r>
              <a:rPr lang="en-US" sz="1800" dirty="0" err="1">
                <a:effectLst/>
                <a:latin typeface="Avenir Next LT Pro" panose="020B0504020202020204" pitchFamily="34" charset="0"/>
                <a:ea typeface="Calibri" panose="020F0502020204030204" pitchFamily="34" charset="0"/>
              </a:rPr>
              <a:t>worlwide_gross_income</a:t>
            </a:r>
            <a:r>
              <a:rPr lang="en-US" sz="1800" dirty="0">
                <a:effectLst/>
                <a:latin typeface="Avenir Next LT Pro" panose="020B0504020202020204" pitchFamily="34" charset="0"/>
                <a:ea typeface="Calibri" panose="020F0502020204030204" pitchFamily="34" charset="0"/>
              </a:rPr>
              <a:t>, languages, </a:t>
            </a:r>
            <a:r>
              <a:rPr lang="en-US" sz="1800" dirty="0" err="1">
                <a:effectLst/>
                <a:latin typeface="Avenir Next LT Pro" panose="020B0504020202020204" pitchFamily="34" charset="0"/>
                <a:ea typeface="Calibri" panose="020F0502020204030204" pitchFamily="34" charset="0"/>
              </a:rPr>
              <a:t>production_company</a:t>
            </a:r>
            <a:r>
              <a:rPr lang="en-US" sz="1800" dirty="0">
                <a:effectLst/>
                <a:latin typeface="Avenir Next LT Pro" panose="020B0504020202020204" pitchFamily="34" charset="0"/>
                <a:ea typeface="Calibri" panose="020F0502020204030204" pitchFamily="34" charset="0"/>
              </a:rPr>
              <a:t> columns have null values.</a:t>
            </a:r>
            <a:endParaRPr lang="en-US" dirty="0">
              <a:latin typeface="Avenir Next LT Pro" panose="020B0504020202020204" pitchFamily="34" charset="0"/>
            </a:endParaRPr>
          </a:p>
        </p:txBody>
      </p:sp>
    </p:spTree>
    <p:extLst>
      <p:ext uri="{BB962C8B-B14F-4D97-AF65-F5344CB8AC3E}">
        <p14:creationId xmlns:p14="http://schemas.microsoft.com/office/powerpoint/2010/main" val="266318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861E-5B7B-AA2B-805F-6F8DA690DA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08C3D1-B59C-DB22-4CF2-FEBA0972691B}"/>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3" name="TextBox 2">
            <a:extLst>
              <a:ext uri="{FF2B5EF4-FFF2-40B4-BE49-F238E27FC236}">
                <a16:creationId xmlns:a16="http://schemas.microsoft.com/office/drawing/2014/main" id="{CF3965CC-086F-B331-81A1-A7B808ED7B22}"/>
              </a:ext>
            </a:extLst>
          </p:cNvPr>
          <p:cNvSpPr txBox="1"/>
          <p:nvPr/>
        </p:nvSpPr>
        <p:spPr>
          <a:xfrm>
            <a:off x="356616" y="996696"/>
            <a:ext cx="5009961" cy="369332"/>
          </a:xfrm>
          <a:prstGeom prst="rect">
            <a:avLst/>
          </a:prstGeom>
          <a:noFill/>
        </p:spPr>
        <p:txBody>
          <a:bodyPr wrap="none" rtlCol="0">
            <a:spAutoFit/>
          </a:bodyPr>
          <a:lstStyle/>
          <a:p>
            <a:r>
              <a:rPr lang="en-US" b="1" dirty="0">
                <a:latin typeface="Avenir Next LT Pro" panose="020B0504020202020204" pitchFamily="34" charset="0"/>
              </a:rPr>
              <a:t>3. Number of Movies released in each year.</a:t>
            </a:r>
          </a:p>
        </p:txBody>
      </p:sp>
      <p:sp>
        <p:nvSpPr>
          <p:cNvPr id="6" name="TextBox 5">
            <a:extLst>
              <a:ext uri="{FF2B5EF4-FFF2-40B4-BE49-F238E27FC236}">
                <a16:creationId xmlns:a16="http://schemas.microsoft.com/office/drawing/2014/main" id="{D31DABC4-2169-21E5-98F2-0AEE9BC9FB84}"/>
              </a:ext>
            </a:extLst>
          </p:cNvPr>
          <p:cNvSpPr txBox="1"/>
          <p:nvPr/>
        </p:nvSpPr>
        <p:spPr>
          <a:xfrm>
            <a:off x="356615" y="2287533"/>
            <a:ext cx="3140603" cy="369332"/>
          </a:xfrm>
          <a:prstGeom prst="rect">
            <a:avLst/>
          </a:prstGeom>
          <a:noFill/>
        </p:spPr>
        <p:txBody>
          <a:bodyPr wrap="none" rtlCol="0">
            <a:spAutoFit/>
          </a:bodyPr>
          <a:lstStyle/>
          <a:p>
            <a:r>
              <a:rPr lang="en-US" b="1" dirty="0">
                <a:latin typeface="Avenir Next LT Pro" panose="020B0504020202020204" pitchFamily="34" charset="0"/>
              </a:rPr>
              <a:t>Movies Month wise trends</a:t>
            </a:r>
          </a:p>
        </p:txBody>
      </p:sp>
      <p:pic>
        <p:nvPicPr>
          <p:cNvPr id="7" name="Picture 6">
            <a:extLst>
              <a:ext uri="{FF2B5EF4-FFF2-40B4-BE49-F238E27FC236}">
                <a16:creationId xmlns:a16="http://schemas.microsoft.com/office/drawing/2014/main" id="{194D07DC-99EB-86FD-D6AA-B26F9BDDB02C}"/>
              </a:ext>
            </a:extLst>
          </p:cNvPr>
          <p:cNvPicPr>
            <a:picLocks noChangeAspect="1"/>
          </p:cNvPicPr>
          <p:nvPr/>
        </p:nvPicPr>
        <p:blipFill>
          <a:blip r:embed="rId2"/>
          <a:stretch>
            <a:fillRect/>
          </a:stretch>
        </p:blipFill>
        <p:spPr>
          <a:xfrm>
            <a:off x="356615" y="2819216"/>
            <a:ext cx="1743318" cy="2143424"/>
          </a:xfrm>
          <a:prstGeom prst="rect">
            <a:avLst/>
          </a:prstGeom>
          <a:ln>
            <a:solidFill>
              <a:schemeClr val="tx1"/>
            </a:solidFill>
          </a:ln>
        </p:spPr>
      </p:pic>
      <p:pic>
        <p:nvPicPr>
          <p:cNvPr id="11" name="Picture 10">
            <a:extLst>
              <a:ext uri="{FF2B5EF4-FFF2-40B4-BE49-F238E27FC236}">
                <a16:creationId xmlns:a16="http://schemas.microsoft.com/office/drawing/2014/main" id="{AA89B714-8D99-33AD-FD4A-703E70591D37}"/>
              </a:ext>
            </a:extLst>
          </p:cNvPr>
          <p:cNvPicPr>
            <a:picLocks noChangeAspect="1"/>
          </p:cNvPicPr>
          <p:nvPr/>
        </p:nvPicPr>
        <p:blipFill>
          <a:blip r:embed="rId3"/>
          <a:stretch>
            <a:fillRect/>
          </a:stretch>
        </p:blipFill>
        <p:spPr>
          <a:xfrm>
            <a:off x="356615" y="1488596"/>
            <a:ext cx="1467055" cy="676369"/>
          </a:xfrm>
          <a:prstGeom prst="rect">
            <a:avLst/>
          </a:prstGeom>
          <a:ln>
            <a:solidFill>
              <a:schemeClr val="tx1"/>
            </a:solidFill>
          </a:ln>
        </p:spPr>
      </p:pic>
      <p:sp>
        <p:nvSpPr>
          <p:cNvPr id="13" name="TextBox 12">
            <a:extLst>
              <a:ext uri="{FF2B5EF4-FFF2-40B4-BE49-F238E27FC236}">
                <a16:creationId xmlns:a16="http://schemas.microsoft.com/office/drawing/2014/main" id="{D0F5468D-FCAF-D4DC-17BD-6F7DB6C9E55C}"/>
              </a:ext>
            </a:extLst>
          </p:cNvPr>
          <p:cNvSpPr txBox="1"/>
          <p:nvPr/>
        </p:nvSpPr>
        <p:spPr>
          <a:xfrm>
            <a:off x="3358134" y="1606480"/>
            <a:ext cx="7834122" cy="3120150"/>
          </a:xfrm>
          <a:prstGeom prst="rect">
            <a:avLst/>
          </a:prstGeom>
          <a:noFill/>
        </p:spPr>
        <p:txBody>
          <a:bodyPr wrap="square">
            <a:spAutoFit/>
          </a:bodyPr>
          <a:lstStyle/>
          <a:p>
            <a:pPr marR="0" lvl="0" algn="just">
              <a:lnSpc>
                <a:spcPct val="107000"/>
              </a:lnSpc>
              <a:spcAft>
                <a:spcPts val="800"/>
              </a:spcAft>
            </a:pP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3052 movies were released in 2017. This is the highest value from 2017 to 2019</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a:t>
            </a:r>
          </a:p>
          <a:p>
            <a:pPr marR="0" lvl="0" algn="just">
              <a:lnSpc>
                <a:spcPct val="107000"/>
              </a:lnSpc>
              <a:spcAft>
                <a:spcPts val="800"/>
              </a:spcAft>
            </a:pPr>
            <a:endParaRPr lang="en-US" dirty="0">
              <a:latin typeface="Avenir Next LT Pro" panose="020B0504020202020204" pitchFamily="34" charset="0"/>
              <a:ea typeface="Calibri" panose="020F0502020204030204" pitchFamily="34" charset="0"/>
              <a:cs typeface="Times New Roman" panose="02020603050405020304" pitchFamily="18" charset="0"/>
            </a:endParaRPr>
          </a:p>
          <a:p>
            <a:pPr marR="0" lvl="0" algn="just">
              <a:lnSpc>
                <a:spcPct val="107000"/>
              </a:lnSpc>
              <a:spcAft>
                <a:spcPts val="800"/>
              </a:spcAft>
            </a:pPr>
            <a:endParaRPr lang="en-US" sz="1600" dirty="0">
              <a:effectLst/>
              <a:latin typeface="Avenir Next LT Pro" panose="020B0504020202020204" pitchFamily="34" charset="0"/>
              <a:ea typeface="Calibri" panose="020F0502020204030204" pitchFamily="34" charset="0"/>
              <a:cs typeface="Times New Roman" panose="02020603050405020304" pitchFamily="18" charset="0"/>
            </a:endParaRPr>
          </a:p>
          <a:p>
            <a:pPr marR="0" lvl="0" algn="just">
              <a:lnSpc>
                <a:spcPct val="107000"/>
              </a:lnSpc>
              <a:spcAft>
                <a:spcPts val="800"/>
              </a:spcAft>
            </a:pPr>
            <a:r>
              <a:rPr lang="en-US" b="1" dirty="0">
                <a:latin typeface="Avenir Next LT Pro" panose="020B0504020202020204" pitchFamily="34" charset="0"/>
                <a:ea typeface="Calibri" panose="020F0502020204030204" pitchFamily="34" charset="0"/>
                <a:cs typeface="Times New Roman" panose="02020603050405020304" pitchFamily="18" charset="0"/>
              </a:rPr>
              <a:t>Observation: </a:t>
            </a:r>
            <a:r>
              <a:rPr lang="en-US" sz="1800" i="1" dirty="0">
                <a:effectLst/>
                <a:latin typeface="Avenir Next LT Pro" panose="020B0504020202020204" pitchFamily="34" charset="0"/>
                <a:ea typeface="Calibri" panose="020F0502020204030204" pitchFamily="34" charset="0"/>
              </a:rPr>
              <a:t>824 movies were released in march alone. It is highest among month – wise movie distribution</a:t>
            </a:r>
          </a:p>
          <a:p>
            <a:pPr marR="0" lvl="0" algn="just">
              <a:lnSpc>
                <a:spcPct val="107000"/>
              </a:lnSpc>
              <a:spcAft>
                <a:spcPts val="800"/>
              </a:spcAft>
            </a:pPr>
            <a:r>
              <a:rPr lang="en-US" i="1" dirty="0">
                <a:latin typeface="Avenir Next LT Pro" panose="020B0504020202020204" pitchFamily="34" charset="0"/>
                <a:ea typeface="Calibri" panose="020F0502020204030204" pitchFamily="34" charset="0"/>
              </a:rPr>
              <a:t>Since December is the month with the lowest movie release market share as well as Christmas, New Year and many other holidays, RVSP producers should plan to release movies around December.</a:t>
            </a:r>
          </a:p>
        </p:txBody>
      </p:sp>
    </p:spTree>
    <p:extLst>
      <p:ext uri="{BB962C8B-B14F-4D97-AF65-F5344CB8AC3E}">
        <p14:creationId xmlns:p14="http://schemas.microsoft.com/office/powerpoint/2010/main" val="3431490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FE345-B116-AF1D-2296-776A8227E7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1C173-027E-B860-BD54-C836CE9A52C2}"/>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3" name="TextBox 2">
            <a:extLst>
              <a:ext uri="{FF2B5EF4-FFF2-40B4-BE49-F238E27FC236}">
                <a16:creationId xmlns:a16="http://schemas.microsoft.com/office/drawing/2014/main" id="{CD1102E6-10AF-929C-3101-A633DAB6C7F7}"/>
              </a:ext>
            </a:extLst>
          </p:cNvPr>
          <p:cNvSpPr txBox="1"/>
          <p:nvPr/>
        </p:nvSpPr>
        <p:spPr>
          <a:xfrm>
            <a:off x="356616" y="996696"/>
            <a:ext cx="7111883" cy="369332"/>
          </a:xfrm>
          <a:prstGeom prst="rect">
            <a:avLst/>
          </a:prstGeom>
          <a:noFill/>
        </p:spPr>
        <p:txBody>
          <a:bodyPr wrap="none" rtlCol="0">
            <a:spAutoFit/>
          </a:bodyPr>
          <a:lstStyle/>
          <a:p>
            <a:r>
              <a:rPr lang="en-US" b="1" dirty="0">
                <a:latin typeface="Avenir Next LT Pro" panose="020B0504020202020204" pitchFamily="34" charset="0"/>
              </a:rPr>
              <a:t>4. Total Movies produced in the USA or India in the year 2019.</a:t>
            </a:r>
          </a:p>
        </p:txBody>
      </p:sp>
      <p:sp>
        <p:nvSpPr>
          <p:cNvPr id="6" name="TextBox 5">
            <a:extLst>
              <a:ext uri="{FF2B5EF4-FFF2-40B4-BE49-F238E27FC236}">
                <a16:creationId xmlns:a16="http://schemas.microsoft.com/office/drawing/2014/main" id="{EC22B685-E9B6-A7DB-76A9-E03B0AA4D840}"/>
              </a:ext>
            </a:extLst>
          </p:cNvPr>
          <p:cNvSpPr txBox="1"/>
          <p:nvPr/>
        </p:nvSpPr>
        <p:spPr>
          <a:xfrm>
            <a:off x="356615" y="2102887"/>
            <a:ext cx="5556714" cy="369332"/>
          </a:xfrm>
          <a:prstGeom prst="rect">
            <a:avLst/>
          </a:prstGeom>
          <a:noFill/>
        </p:spPr>
        <p:txBody>
          <a:bodyPr wrap="none" rtlCol="0">
            <a:spAutoFit/>
          </a:bodyPr>
          <a:lstStyle/>
          <a:p>
            <a:r>
              <a:rPr lang="en-US" b="1" dirty="0">
                <a:latin typeface="Avenir Next LT Pro" panose="020B0504020202020204" pitchFamily="34" charset="0"/>
              </a:rPr>
              <a:t>5. List of Total Genres present in ‘genre’ dataset.</a:t>
            </a:r>
          </a:p>
        </p:txBody>
      </p:sp>
      <p:sp>
        <p:nvSpPr>
          <p:cNvPr id="13" name="TextBox 12">
            <a:extLst>
              <a:ext uri="{FF2B5EF4-FFF2-40B4-BE49-F238E27FC236}">
                <a16:creationId xmlns:a16="http://schemas.microsoft.com/office/drawing/2014/main" id="{012F7522-23AE-13C5-4221-C53F877F02ED}"/>
              </a:ext>
            </a:extLst>
          </p:cNvPr>
          <p:cNvSpPr txBox="1"/>
          <p:nvPr/>
        </p:nvSpPr>
        <p:spPr>
          <a:xfrm>
            <a:off x="3422142" y="1330776"/>
            <a:ext cx="8062722" cy="668132"/>
          </a:xfrm>
          <a:prstGeom prst="rect">
            <a:avLst/>
          </a:prstGeom>
          <a:noFill/>
        </p:spPr>
        <p:txBody>
          <a:bodyPr wrap="square">
            <a:spAutoFit/>
          </a:bodyPr>
          <a:lstStyle/>
          <a:p>
            <a:pPr marR="0" lvl="0" algn="just">
              <a:lnSpc>
                <a:spcPct val="107000"/>
              </a:lnSpc>
              <a:spcAft>
                <a:spcPts val="800"/>
              </a:spcAft>
            </a:pP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sz="1800" dirty="0">
                <a:effectLst/>
                <a:latin typeface="Avenir Next LT Pro" panose="020B0504020202020204" pitchFamily="34" charset="0"/>
                <a:ea typeface="Calibri" panose="020F0502020204030204" pitchFamily="34" charset="0"/>
              </a:rPr>
              <a:t>Some films are even produced in multiple countries. So, the total combination of filmmaking in India or USA for year 2019 is 1059</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a:t>
            </a:r>
          </a:p>
        </p:txBody>
      </p:sp>
      <p:pic>
        <p:nvPicPr>
          <p:cNvPr id="5" name="Picture 4">
            <a:extLst>
              <a:ext uri="{FF2B5EF4-FFF2-40B4-BE49-F238E27FC236}">
                <a16:creationId xmlns:a16="http://schemas.microsoft.com/office/drawing/2014/main" id="{303529A4-4E88-009F-0577-80A961A5DC85}"/>
              </a:ext>
            </a:extLst>
          </p:cNvPr>
          <p:cNvPicPr>
            <a:picLocks noChangeAspect="1"/>
          </p:cNvPicPr>
          <p:nvPr/>
        </p:nvPicPr>
        <p:blipFill>
          <a:blip r:embed="rId2"/>
          <a:stretch>
            <a:fillRect/>
          </a:stretch>
        </p:blipFill>
        <p:spPr>
          <a:xfrm>
            <a:off x="356615" y="1434755"/>
            <a:ext cx="960121" cy="485988"/>
          </a:xfrm>
          <a:prstGeom prst="rect">
            <a:avLst/>
          </a:prstGeom>
          <a:ln>
            <a:solidFill>
              <a:schemeClr val="tx1"/>
            </a:solidFill>
          </a:ln>
        </p:spPr>
      </p:pic>
      <p:pic>
        <p:nvPicPr>
          <p:cNvPr id="9" name="Picture 8">
            <a:extLst>
              <a:ext uri="{FF2B5EF4-FFF2-40B4-BE49-F238E27FC236}">
                <a16:creationId xmlns:a16="http://schemas.microsoft.com/office/drawing/2014/main" id="{E9429C6C-45FE-A163-02D2-2E7ED1BE918D}"/>
              </a:ext>
            </a:extLst>
          </p:cNvPr>
          <p:cNvPicPr>
            <a:picLocks noChangeAspect="1"/>
          </p:cNvPicPr>
          <p:nvPr/>
        </p:nvPicPr>
        <p:blipFill>
          <a:blip r:embed="rId3"/>
          <a:stretch>
            <a:fillRect/>
          </a:stretch>
        </p:blipFill>
        <p:spPr>
          <a:xfrm>
            <a:off x="356615" y="2526787"/>
            <a:ext cx="685896" cy="2353003"/>
          </a:xfrm>
          <a:prstGeom prst="rect">
            <a:avLst/>
          </a:prstGeom>
          <a:ln>
            <a:solidFill>
              <a:schemeClr val="tx1"/>
            </a:solidFill>
          </a:ln>
        </p:spPr>
      </p:pic>
      <p:sp>
        <p:nvSpPr>
          <p:cNvPr id="10" name="TextBox 9">
            <a:extLst>
              <a:ext uri="{FF2B5EF4-FFF2-40B4-BE49-F238E27FC236}">
                <a16:creationId xmlns:a16="http://schemas.microsoft.com/office/drawing/2014/main" id="{9CF0285D-D5DC-50D4-D10D-2368DD9E8415}"/>
              </a:ext>
            </a:extLst>
          </p:cNvPr>
          <p:cNvSpPr txBox="1"/>
          <p:nvPr/>
        </p:nvSpPr>
        <p:spPr>
          <a:xfrm>
            <a:off x="3422142" y="3415034"/>
            <a:ext cx="6094476" cy="371768"/>
          </a:xfrm>
          <a:prstGeom prst="rect">
            <a:avLst/>
          </a:prstGeom>
          <a:noFill/>
        </p:spPr>
        <p:txBody>
          <a:bodyPr wrap="square">
            <a:spAutoFit/>
          </a:bodyPr>
          <a:lstStyle/>
          <a:p>
            <a:pPr marR="0" lvl="0" algn="just">
              <a:lnSpc>
                <a:spcPct val="107000"/>
              </a:lnSpc>
              <a:spcAft>
                <a:spcPts val="800"/>
              </a:spcAft>
            </a:pP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Total 13 different genres exist in dataset.</a:t>
            </a:r>
            <a:endParaRPr lang="en-US" sz="1800"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6B909710-93B3-588B-5A0E-18C0FCC42CD9}"/>
              </a:ext>
            </a:extLst>
          </p:cNvPr>
          <p:cNvSpPr txBox="1"/>
          <p:nvPr/>
        </p:nvSpPr>
        <p:spPr>
          <a:xfrm>
            <a:off x="356615" y="4966851"/>
            <a:ext cx="8346186" cy="369332"/>
          </a:xfrm>
          <a:prstGeom prst="rect">
            <a:avLst/>
          </a:prstGeom>
          <a:noFill/>
        </p:spPr>
        <p:txBody>
          <a:bodyPr wrap="square">
            <a:spAutoFit/>
          </a:bodyPr>
          <a:lstStyle/>
          <a:p>
            <a:r>
              <a:rPr lang="en-US" b="1" dirty="0">
                <a:latin typeface="Avenir Next LT Pro" panose="020B0504020202020204" pitchFamily="34" charset="0"/>
              </a:rPr>
              <a:t>6. Top 3 genres with the highest total number of films produced</a:t>
            </a:r>
          </a:p>
        </p:txBody>
      </p:sp>
      <p:pic>
        <p:nvPicPr>
          <p:cNvPr id="16" name="Picture 15">
            <a:extLst>
              <a:ext uri="{FF2B5EF4-FFF2-40B4-BE49-F238E27FC236}">
                <a16:creationId xmlns:a16="http://schemas.microsoft.com/office/drawing/2014/main" id="{E18255B9-DB3C-D1C8-3256-B41A20CF4A87}"/>
              </a:ext>
            </a:extLst>
          </p:cNvPr>
          <p:cNvPicPr>
            <a:picLocks noChangeAspect="1"/>
          </p:cNvPicPr>
          <p:nvPr/>
        </p:nvPicPr>
        <p:blipFill>
          <a:blip r:embed="rId4"/>
          <a:stretch>
            <a:fillRect/>
          </a:stretch>
        </p:blipFill>
        <p:spPr>
          <a:xfrm>
            <a:off x="375668" y="5423245"/>
            <a:ext cx="1333686" cy="685896"/>
          </a:xfrm>
          <a:prstGeom prst="rect">
            <a:avLst/>
          </a:prstGeom>
          <a:ln>
            <a:solidFill>
              <a:schemeClr val="tx1"/>
            </a:solidFill>
          </a:ln>
        </p:spPr>
      </p:pic>
      <p:sp>
        <p:nvSpPr>
          <p:cNvPr id="17" name="TextBox 16">
            <a:extLst>
              <a:ext uri="{FF2B5EF4-FFF2-40B4-BE49-F238E27FC236}">
                <a16:creationId xmlns:a16="http://schemas.microsoft.com/office/drawing/2014/main" id="{6C735DF7-A6B7-4EC1-2121-884349A38C11}"/>
              </a:ext>
            </a:extLst>
          </p:cNvPr>
          <p:cNvSpPr txBox="1"/>
          <p:nvPr/>
        </p:nvSpPr>
        <p:spPr>
          <a:xfrm>
            <a:off x="3422142" y="5544142"/>
            <a:ext cx="7450074" cy="668132"/>
          </a:xfrm>
          <a:prstGeom prst="rect">
            <a:avLst/>
          </a:prstGeom>
          <a:noFill/>
        </p:spPr>
        <p:txBody>
          <a:bodyPr wrap="square">
            <a:spAutoFit/>
          </a:bodyPr>
          <a:lstStyle/>
          <a:p>
            <a:pPr marR="0" lvl="0" algn="just">
              <a:lnSpc>
                <a:spcPct val="107000"/>
              </a:lnSpc>
              <a:spcAft>
                <a:spcPts val="800"/>
              </a:spcAft>
            </a:pP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Dramas accounted for the highest proportion with 4,285 films produced from year 2017-19.</a:t>
            </a:r>
            <a:endParaRPr lang="en-US" sz="1800"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47481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8948E-434C-7D9D-B5A7-EBD40385A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166EF-6833-BB83-6BEE-2E22E519804B}"/>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3" name="TextBox 2">
            <a:extLst>
              <a:ext uri="{FF2B5EF4-FFF2-40B4-BE49-F238E27FC236}">
                <a16:creationId xmlns:a16="http://schemas.microsoft.com/office/drawing/2014/main" id="{4E729611-5ABD-5016-CAD2-C85C3ABD1488}"/>
              </a:ext>
            </a:extLst>
          </p:cNvPr>
          <p:cNvSpPr txBox="1"/>
          <p:nvPr/>
        </p:nvSpPr>
        <p:spPr>
          <a:xfrm>
            <a:off x="356616" y="996696"/>
            <a:ext cx="6047540" cy="369332"/>
          </a:xfrm>
          <a:prstGeom prst="rect">
            <a:avLst/>
          </a:prstGeom>
          <a:noFill/>
        </p:spPr>
        <p:txBody>
          <a:bodyPr wrap="square" rtlCol="0">
            <a:spAutoFit/>
          </a:bodyPr>
          <a:lstStyle/>
          <a:p>
            <a:r>
              <a:rPr lang="en-US" b="1" dirty="0">
                <a:latin typeface="Avenir Next LT Pro" panose="020B0504020202020204" pitchFamily="34" charset="0"/>
              </a:rPr>
              <a:t>7. Total Number of Movies belong to only 1 genre.</a:t>
            </a:r>
          </a:p>
        </p:txBody>
      </p:sp>
      <p:sp>
        <p:nvSpPr>
          <p:cNvPr id="6" name="TextBox 5">
            <a:extLst>
              <a:ext uri="{FF2B5EF4-FFF2-40B4-BE49-F238E27FC236}">
                <a16:creationId xmlns:a16="http://schemas.microsoft.com/office/drawing/2014/main" id="{3519FCC1-C086-AD7A-26B7-10BF3A93F006}"/>
              </a:ext>
            </a:extLst>
          </p:cNvPr>
          <p:cNvSpPr txBox="1"/>
          <p:nvPr/>
        </p:nvSpPr>
        <p:spPr>
          <a:xfrm>
            <a:off x="356614" y="2102887"/>
            <a:ext cx="5400977" cy="369332"/>
          </a:xfrm>
          <a:prstGeom prst="rect">
            <a:avLst/>
          </a:prstGeom>
          <a:noFill/>
        </p:spPr>
        <p:txBody>
          <a:bodyPr wrap="square" rtlCol="0">
            <a:spAutoFit/>
          </a:bodyPr>
          <a:lstStyle/>
          <a:p>
            <a:r>
              <a:rPr lang="en-US" b="1" dirty="0">
                <a:latin typeface="Avenir Next LT Pro" panose="020B0504020202020204" pitchFamily="34" charset="0"/>
              </a:rPr>
              <a:t>8. Average duration of movies in each genre.</a:t>
            </a:r>
          </a:p>
        </p:txBody>
      </p:sp>
      <p:sp>
        <p:nvSpPr>
          <p:cNvPr id="13" name="TextBox 12">
            <a:extLst>
              <a:ext uri="{FF2B5EF4-FFF2-40B4-BE49-F238E27FC236}">
                <a16:creationId xmlns:a16="http://schemas.microsoft.com/office/drawing/2014/main" id="{C5AEA7A2-DFF4-EAD7-9B5C-ACF4DB611FA7}"/>
              </a:ext>
            </a:extLst>
          </p:cNvPr>
          <p:cNvSpPr txBox="1"/>
          <p:nvPr/>
        </p:nvSpPr>
        <p:spPr>
          <a:xfrm>
            <a:off x="3422142" y="1364993"/>
            <a:ext cx="6094476" cy="371768"/>
          </a:xfrm>
          <a:prstGeom prst="rect">
            <a:avLst/>
          </a:prstGeom>
          <a:noFill/>
        </p:spPr>
        <p:txBody>
          <a:bodyPr wrap="square">
            <a:spAutoFit/>
          </a:bodyPr>
          <a:lstStyle/>
          <a:p>
            <a:pPr marR="0" lvl="0" algn="just">
              <a:lnSpc>
                <a:spcPct val="107000"/>
              </a:lnSpc>
              <a:spcAft>
                <a:spcPts val="800"/>
              </a:spcAft>
            </a:pP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Over 3000 movies belong to only 1 genre.</a:t>
            </a:r>
            <a:endParaRPr lang="en-US" sz="1800"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7A9A534-8A6E-F1FA-E56C-5E509E87DCC9}"/>
              </a:ext>
            </a:extLst>
          </p:cNvPr>
          <p:cNvSpPr txBox="1"/>
          <p:nvPr/>
        </p:nvSpPr>
        <p:spPr>
          <a:xfrm>
            <a:off x="3422142" y="3415034"/>
            <a:ext cx="7898130" cy="964495"/>
          </a:xfrm>
          <a:prstGeom prst="rect">
            <a:avLst/>
          </a:prstGeom>
          <a:noFill/>
        </p:spPr>
        <p:txBody>
          <a:bodyPr wrap="square">
            <a:spAutoFit/>
          </a:bodyPr>
          <a:lstStyle/>
          <a:p>
            <a:pPr marR="0" lvl="0" algn="just">
              <a:lnSpc>
                <a:spcPct val="107000"/>
              </a:lnSpc>
              <a:spcAft>
                <a:spcPts val="800"/>
              </a:spcAft>
            </a:pP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Action films have the longest average length but are not in the top 3 most produced film genres. Dramas lead in the number of films produced but are 4th in the average length list.</a:t>
            </a:r>
            <a:endParaRPr lang="en-US" sz="1800"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7552E905-2FFF-B826-2A56-11168C14B3DD}"/>
              </a:ext>
            </a:extLst>
          </p:cNvPr>
          <p:cNvSpPr txBox="1"/>
          <p:nvPr/>
        </p:nvSpPr>
        <p:spPr>
          <a:xfrm>
            <a:off x="356614" y="4928449"/>
            <a:ext cx="11567162" cy="369332"/>
          </a:xfrm>
          <a:prstGeom prst="rect">
            <a:avLst/>
          </a:prstGeom>
          <a:noFill/>
        </p:spPr>
        <p:txBody>
          <a:bodyPr wrap="square">
            <a:spAutoFit/>
          </a:bodyPr>
          <a:lstStyle/>
          <a:p>
            <a:r>
              <a:rPr lang="en-US" b="1" dirty="0">
                <a:latin typeface="Avenir Next LT Pro" panose="020B0504020202020204" pitchFamily="34" charset="0"/>
              </a:rPr>
              <a:t>9. Rank of the ‘thriller’ genre of movies among all the genres in terms of number of movies produced</a:t>
            </a:r>
          </a:p>
        </p:txBody>
      </p:sp>
      <p:sp>
        <p:nvSpPr>
          <p:cNvPr id="17" name="TextBox 16">
            <a:extLst>
              <a:ext uri="{FF2B5EF4-FFF2-40B4-BE49-F238E27FC236}">
                <a16:creationId xmlns:a16="http://schemas.microsoft.com/office/drawing/2014/main" id="{52850DCC-07CF-41E8-2367-CC0CC7C61DBD}"/>
              </a:ext>
            </a:extLst>
          </p:cNvPr>
          <p:cNvSpPr txBox="1"/>
          <p:nvPr/>
        </p:nvSpPr>
        <p:spPr>
          <a:xfrm>
            <a:off x="3422142" y="5544142"/>
            <a:ext cx="7898130" cy="668132"/>
          </a:xfrm>
          <a:prstGeom prst="rect">
            <a:avLst/>
          </a:prstGeom>
          <a:noFill/>
        </p:spPr>
        <p:txBody>
          <a:bodyPr wrap="square">
            <a:spAutoFit/>
          </a:bodyPr>
          <a:lstStyle/>
          <a:p>
            <a:pPr marR="0" lvl="0" algn="just">
              <a:lnSpc>
                <a:spcPct val="107000"/>
              </a:lnSpc>
              <a:spcAft>
                <a:spcPts val="800"/>
              </a:spcAft>
            </a:pPr>
            <a:r>
              <a:rPr lang="en-US" sz="1800" b="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Thriller genre is in top 3 among all genres in terms of movie count.</a:t>
            </a:r>
            <a:endParaRPr lang="en-US" sz="1800" dirty="0">
              <a:effectLst/>
              <a:latin typeface="Avenir Next LT Pro" panose="020B050402020202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D75FDB37-2BA5-FEFF-9E72-C2B48DDB4275}"/>
              </a:ext>
            </a:extLst>
          </p:cNvPr>
          <p:cNvPicPr>
            <a:picLocks noChangeAspect="1"/>
          </p:cNvPicPr>
          <p:nvPr/>
        </p:nvPicPr>
        <p:blipFill>
          <a:blip r:embed="rId2"/>
          <a:stretch>
            <a:fillRect/>
          </a:stretch>
        </p:blipFill>
        <p:spPr>
          <a:xfrm>
            <a:off x="361181" y="1485583"/>
            <a:ext cx="1449331" cy="406252"/>
          </a:xfrm>
          <a:prstGeom prst="rect">
            <a:avLst/>
          </a:prstGeom>
          <a:ln>
            <a:solidFill>
              <a:schemeClr val="tx1"/>
            </a:solidFill>
          </a:ln>
        </p:spPr>
      </p:pic>
      <p:pic>
        <p:nvPicPr>
          <p:cNvPr id="15" name="Picture 14">
            <a:extLst>
              <a:ext uri="{FF2B5EF4-FFF2-40B4-BE49-F238E27FC236}">
                <a16:creationId xmlns:a16="http://schemas.microsoft.com/office/drawing/2014/main" id="{C6E073D7-1E19-7F35-053B-70A2BB7C269C}"/>
              </a:ext>
            </a:extLst>
          </p:cNvPr>
          <p:cNvPicPr>
            <a:picLocks noChangeAspect="1"/>
          </p:cNvPicPr>
          <p:nvPr/>
        </p:nvPicPr>
        <p:blipFill>
          <a:blip r:embed="rId3"/>
          <a:stretch>
            <a:fillRect/>
          </a:stretch>
        </p:blipFill>
        <p:spPr>
          <a:xfrm>
            <a:off x="356615" y="2542885"/>
            <a:ext cx="1428949" cy="2314898"/>
          </a:xfrm>
          <a:prstGeom prst="rect">
            <a:avLst/>
          </a:prstGeom>
          <a:ln>
            <a:solidFill>
              <a:schemeClr val="tx1"/>
            </a:solidFill>
          </a:ln>
        </p:spPr>
      </p:pic>
      <p:pic>
        <p:nvPicPr>
          <p:cNvPr id="19" name="Picture 18">
            <a:extLst>
              <a:ext uri="{FF2B5EF4-FFF2-40B4-BE49-F238E27FC236}">
                <a16:creationId xmlns:a16="http://schemas.microsoft.com/office/drawing/2014/main" id="{AFF190E2-A02F-A2E3-29FD-9F71F2992D3F}"/>
              </a:ext>
            </a:extLst>
          </p:cNvPr>
          <p:cNvPicPr>
            <a:picLocks noChangeAspect="1"/>
          </p:cNvPicPr>
          <p:nvPr/>
        </p:nvPicPr>
        <p:blipFill>
          <a:blip r:embed="rId4"/>
          <a:stretch>
            <a:fillRect/>
          </a:stretch>
        </p:blipFill>
        <p:spPr>
          <a:xfrm>
            <a:off x="356614" y="5462345"/>
            <a:ext cx="2025483" cy="398959"/>
          </a:xfrm>
          <a:prstGeom prst="rect">
            <a:avLst/>
          </a:prstGeom>
          <a:ln>
            <a:solidFill>
              <a:schemeClr val="tx1"/>
            </a:solidFill>
          </a:ln>
        </p:spPr>
      </p:pic>
    </p:spTree>
    <p:extLst>
      <p:ext uri="{BB962C8B-B14F-4D97-AF65-F5344CB8AC3E}">
        <p14:creationId xmlns:p14="http://schemas.microsoft.com/office/powerpoint/2010/main" val="7033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AA2BA-1EBC-9663-C2AE-49AA1169F1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4656F-49C0-7A77-9C9B-C8DCF600C16C}"/>
              </a:ext>
            </a:extLst>
          </p:cNvPr>
          <p:cNvSpPr txBox="1">
            <a:spLocks/>
          </p:cNvSpPr>
          <p:nvPr/>
        </p:nvSpPr>
        <p:spPr>
          <a:xfrm>
            <a:off x="356616" y="7790"/>
            <a:ext cx="10058400" cy="748454"/>
          </a:xfrm>
          <a:prstGeom prst="rect">
            <a:avLst/>
          </a:prstGeom>
          <a:solidFill>
            <a:schemeClr val="accent2">
              <a:lumMod val="40000"/>
              <a:lumOff val="60000"/>
            </a:schemeClr>
          </a:solidFill>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latin typeface="Avenir Next LT Pro" panose="020B0504020202020204" pitchFamily="34" charset="0"/>
              </a:rPr>
              <a:t>Data Analysis and Insights</a:t>
            </a:r>
            <a:endParaRPr lang="en-US" b="1" dirty="0">
              <a:latin typeface="Avenir Next LT Pro" panose="020B0504020202020204" pitchFamily="34" charset="0"/>
            </a:endParaRPr>
          </a:p>
        </p:txBody>
      </p:sp>
      <p:sp>
        <p:nvSpPr>
          <p:cNvPr id="3" name="TextBox 2">
            <a:extLst>
              <a:ext uri="{FF2B5EF4-FFF2-40B4-BE49-F238E27FC236}">
                <a16:creationId xmlns:a16="http://schemas.microsoft.com/office/drawing/2014/main" id="{9580365C-7439-8D58-ED83-6828CA368B43}"/>
              </a:ext>
            </a:extLst>
          </p:cNvPr>
          <p:cNvSpPr txBox="1"/>
          <p:nvPr/>
        </p:nvSpPr>
        <p:spPr>
          <a:xfrm>
            <a:off x="356615" y="996696"/>
            <a:ext cx="11474203" cy="369332"/>
          </a:xfrm>
          <a:prstGeom prst="rect">
            <a:avLst/>
          </a:prstGeom>
          <a:noFill/>
        </p:spPr>
        <p:txBody>
          <a:bodyPr wrap="square" rtlCol="0">
            <a:spAutoFit/>
          </a:bodyPr>
          <a:lstStyle/>
          <a:p>
            <a:r>
              <a:rPr lang="en-US" b="1" dirty="0">
                <a:latin typeface="Avenir Next LT Pro" panose="020B0504020202020204" pitchFamily="34" charset="0"/>
              </a:rPr>
              <a:t>10. The minimum and maximum values in each column of the ratings table.</a:t>
            </a:r>
          </a:p>
        </p:txBody>
      </p:sp>
      <p:sp>
        <p:nvSpPr>
          <p:cNvPr id="6" name="TextBox 5">
            <a:extLst>
              <a:ext uri="{FF2B5EF4-FFF2-40B4-BE49-F238E27FC236}">
                <a16:creationId xmlns:a16="http://schemas.microsoft.com/office/drawing/2014/main" id="{93BA1D73-B167-FE03-88B2-9334C6B0541A}"/>
              </a:ext>
            </a:extLst>
          </p:cNvPr>
          <p:cNvSpPr txBox="1"/>
          <p:nvPr/>
        </p:nvSpPr>
        <p:spPr>
          <a:xfrm>
            <a:off x="356614" y="2102887"/>
            <a:ext cx="5400977" cy="369332"/>
          </a:xfrm>
          <a:prstGeom prst="rect">
            <a:avLst/>
          </a:prstGeom>
          <a:noFill/>
        </p:spPr>
        <p:txBody>
          <a:bodyPr wrap="square" rtlCol="0">
            <a:spAutoFit/>
          </a:bodyPr>
          <a:lstStyle/>
          <a:p>
            <a:r>
              <a:rPr lang="en-US" b="1" dirty="0">
                <a:latin typeface="Avenir Next LT Pro" panose="020B0504020202020204" pitchFamily="34" charset="0"/>
              </a:rPr>
              <a:t>11. Top 10 movies based on average rating.</a:t>
            </a:r>
          </a:p>
        </p:txBody>
      </p:sp>
      <p:sp>
        <p:nvSpPr>
          <p:cNvPr id="10" name="TextBox 9">
            <a:extLst>
              <a:ext uri="{FF2B5EF4-FFF2-40B4-BE49-F238E27FC236}">
                <a16:creationId xmlns:a16="http://schemas.microsoft.com/office/drawing/2014/main" id="{EBADD4DF-C0F6-0D0E-F042-68F1A7E3A335}"/>
              </a:ext>
            </a:extLst>
          </p:cNvPr>
          <p:cNvSpPr txBox="1"/>
          <p:nvPr/>
        </p:nvSpPr>
        <p:spPr>
          <a:xfrm>
            <a:off x="274239" y="4615881"/>
            <a:ext cx="3948969" cy="964495"/>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a:t>
            </a:r>
            <a:r>
              <a:rPr lang="en-US" i="1" dirty="0">
                <a:effectLst/>
                <a:latin typeface="Avenir Next LT Pro" panose="020B0504020202020204" pitchFamily="34" charset="0"/>
              </a:rPr>
              <a:t>Both </a:t>
            </a:r>
            <a:r>
              <a:rPr lang="en-US" i="1" dirty="0" err="1">
                <a:effectLst/>
                <a:latin typeface="Avenir Next LT Pro" panose="020B0504020202020204" pitchFamily="34" charset="0"/>
              </a:rPr>
              <a:t>Kirket</a:t>
            </a:r>
            <a:r>
              <a:rPr lang="en-US" i="1" dirty="0">
                <a:effectLst/>
                <a:latin typeface="Avenir Next LT Pro" panose="020B0504020202020204" pitchFamily="34" charset="0"/>
              </a:rPr>
              <a:t> and Love in </a:t>
            </a:r>
            <a:r>
              <a:rPr lang="en-US" i="1" dirty="0" err="1">
                <a:effectLst/>
                <a:latin typeface="Avenir Next LT Pro" panose="020B0504020202020204" pitchFamily="34" charset="0"/>
              </a:rPr>
              <a:t>Kilnerry</a:t>
            </a:r>
            <a:r>
              <a:rPr lang="en-US" i="1" dirty="0">
                <a:effectLst/>
                <a:latin typeface="Avenir Next LT Pro" panose="020B0504020202020204" pitchFamily="34" charset="0"/>
              </a:rPr>
              <a:t> have an average rating of 10.</a:t>
            </a:r>
            <a:endParaRPr lang="en-US" sz="1800" i="1" dirty="0">
              <a:effectLst/>
              <a:latin typeface="Avenir Next LT Pro" panose="020B050402020202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44405416-3479-F9CE-5387-6809FCF1D12A}"/>
              </a:ext>
            </a:extLst>
          </p:cNvPr>
          <p:cNvSpPr txBox="1"/>
          <p:nvPr/>
        </p:nvSpPr>
        <p:spPr>
          <a:xfrm>
            <a:off x="4309415" y="3046688"/>
            <a:ext cx="7690907" cy="369332"/>
          </a:xfrm>
          <a:prstGeom prst="rect">
            <a:avLst/>
          </a:prstGeom>
          <a:noFill/>
        </p:spPr>
        <p:txBody>
          <a:bodyPr wrap="square">
            <a:spAutoFit/>
          </a:bodyPr>
          <a:lstStyle/>
          <a:p>
            <a:r>
              <a:rPr lang="en-US" b="1" dirty="0">
                <a:latin typeface="Avenir Next LT Pro" panose="020B0504020202020204" pitchFamily="34" charset="0"/>
              </a:rPr>
              <a:t>12. Ratings table based on the movie counts by median ratings</a:t>
            </a:r>
          </a:p>
        </p:txBody>
      </p:sp>
      <p:sp>
        <p:nvSpPr>
          <p:cNvPr id="17" name="TextBox 16">
            <a:extLst>
              <a:ext uri="{FF2B5EF4-FFF2-40B4-BE49-F238E27FC236}">
                <a16:creationId xmlns:a16="http://schemas.microsoft.com/office/drawing/2014/main" id="{112F68C1-030D-A9B3-E7C3-19DDE2A7752A}"/>
              </a:ext>
            </a:extLst>
          </p:cNvPr>
          <p:cNvSpPr txBox="1"/>
          <p:nvPr/>
        </p:nvSpPr>
        <p:spPr>
          <a:xfrm>
            <a:off x="4309415" y="5440447"/>
            <a:ext cx="7898130" cy="668132"/>
          </a:xfrm>
          <a:prstGeom prst="rect">
            <a:avLst/>
          </a:prstGeom>
          <a:noFill/>
        </p:spPr>
        <p:txBody>
          <a:bodyPr wrap="square">
            <a:spAutoFit/>
          </a:bodyPr>
          <a:lstStyle/>
          <a:p>
            <a:pPr marR="0" lvl="0" algn="just">
              <a:lnSpc>
                <a:spcPct val="107000"/>
              </a:lnSpc>
              <a:spcAft>
                <a:spcPts val="800"/>
              </a:spcAft>
            </a:pPr>
            <a:r>
              <a:rPr lang="en-US" sz="1800" b="1" i="1" dirty="0">
                <a:effectLst/>
                <a:latin typeface="Avenir Next LT Pro" panose="020B0504020202020204" pitchFamily="34" charset="0"/>
                <a:ea typeface="Calibri" panose="020F0502020204030204" pitchFamily="34" charset="0"/>
                <a:cs typeface="Times New Roman" panose="02020603050405020304" pitchFamily="18" charset="0"/>
              </a:rPr>
              <a:t>Observation</a:t>
            </a:r>
            <a:r>
              <a:rPr lang="en-US" sz="1800" i="1" dirty="0">
                <a:effectLst/>
                <a:latin typeface="Avenir Next LT Pro" panose="020B0504020202020204" pitchFamily="34" charset="0"/>
                <a:ea typeface="Calibri" panose="020F0502020204030204" pitchFamily="34" charset="0"/>
                <a:cs typeface="Times New Roman" panose="02020603050405020304" pitchFamily="18" charset="0"/>
              </a:rPr>
              <a:t>: The average rating of 7 represents the highest percentage of movies.</a:t>
            </a:r>
          </a:p>
        </p:txBody>
      </p:sp>
      <p:pic>
        <p:nvPicPr>
          <p:cNvPr id="5" name="Picture 4">
            <a:extLst>
              <a:ext uri="{FF2B5EF4-FFF2-40B4-BE49-F238E27FC236}">
                <a16:creationId xmlns:a16="http://schemas.microsoft.com/office/drawing/2014/main" id="{2AE6A0BB-E0B1-F637-BEC7-42D168462E65}"/>
              </a:ext>
            </a:extLst>
          </p:cNvPr>
          <p:cNvPicPr>
            <a:picLocks noChangeAspect="1"/>
          </p:cNvPicPr>
          <p:nvPr/>
        </p:nvPicPr>
        <p:blipFill>
          <a:blip r:embed="rId2"/>
          <a:stretch>
            <a:fillRect/>
          </a:stretch>
        </p:blipFill>
        <p:spPr>
          <a:xfrm>
            <a:off x="356614" y="1518058"/>
            <a:ext cx="5706271" cy="362001"/>
          </a:xfrm>
          <a:prstGeom prst="rect">
            <a:avLst/>
          </a:prstGeom>
          <a:ln>
            <a:solidFill>
              <a:schemeClr val="tx1"/>
            </a:solidFill>
          </a:ln>
        </p:spPr>
      </p:pic>
      <p:pic>
        <p:nvPicPr>
          <p:cNvPr id="8" name="Picture 7">
            <a:extLst>
              <a:ext uri="{FF2B5EF4-FFF2-40B4-BE49-F238E27FC236}">
                <a16:creationId xmlns:a16="http://schemas.microsoft.com/office/drawing/2014/main" id="{CFD73975-CA8A-97AB-DD7C-BD0A204A8E4F}"/>
              </a:ext>
            </a:extLst>
          </p:cNvPr>
          <p:cNvPicPr>
            <a:picLocks noChangeAspect="1"/>
          </p:cNvPicPr>
          <p:nvPr/>
        </p:nvPicPr>
        <p:blipFill>
          <a:blip r:embed="rId3"/>
          <a:stretch>
            <a:fillRect/>
          </a:stretch>
        </p:blipFill>
        <p:spPr>
          <a:xfrm>
            <a:off x="356614" y="2682641"/>
            <a:ext cx="2991267" cy="1810003"/>
          </a:xfrm>
          <a:prstGeom prst="rect">
            <a:avLst/>
          </a:prstGeom>
          <a:ln>
            <a:solidFill>
              <a:schemeClr val="tx1"/>
            </a:solidFill>
          </a:ln>
        </p:spPr>
      </p:pic>
      <p:pic>
        <p:nvPicPr>
          <p:cNvPr id="12" name="Picture 11">
            <a:extLst>
              <a:ext uri="{FF2B5EF4-FFF2-40B4-BE49-F238E27FC236}">
                <a16:creationId xmlns:a16="http://schemas.microsoft.com/office/drawing/2014/main" id="{45D6B74B-1D0C-5DA0-275E-B0557094AD13}"/>
              </a:ext>
            </a:extLst>
          </p:cNvPr>
          <p:cNvPicPr>
            <a:picLocks noChangeAspect="1"/>
          </p:cNvPicPr>
          <p:nvPr/>
        </p:nvPicPr>
        <p:blipFill>
          <a:blip r:embed="rId4"/>
          <a:stretch>
            <a:fillRect/>
          </a:stretch>
        </p:blipFill>
        <p:spPr>
          <a:xfrm>
            <a:off x="5300778" y="3494150"/>
            <a:ext cx="1524213" cy="1800476"/>
          </a:xfrm>
          <a:prstGeom prst="rect">
            <a:avLst/>
          </a:prstGeom>
          <a:ln>
            <a:solidFill>
              <a:schemeClr val="tx1"/>
            </a:solidFill>
          </a:ln>
        </p:spPr>
      </p:pic>
    </p:spTree>
    <p:extLst>
      <p:ext uri="{BB962C8B-B14F-4D97-AF65-F5344CB8AC3E}">
        <p14:creationId xmlns:p14="http://schemas.microsoft.com/office/powerpoint/2010/main" val="411128952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Slice</Template>
  <TotalTime>1774</TotalTime>
  <Words>1560</Words>
  <Application>Microsoft Office PowerPoint</Application>
  <PresentationFormat>Widescreen</PresentationFormat>
  <Paragraphs>152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 LT Pro</vt:lpstr>
      <vt:lpstr>Calibri</vt:lpstr>
      <vt:lpstr>Calibri Light</vt:lpstr>
      <vt:lpstr>Symbol</vt:lpstr>
      <vt:lpstr>Retrospect</vt:lpstr>
      <vt:lpstr>RSVP MOVIES – SQL PROJECT</vt:lpstr>
      <vt:lpstr>Introduction</vt:lpstr>
      <vt:lpstr>Data Description</vt:lpstr>
      <vt:lpstr>ERD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revanth rallapalli</dc:creator>
  <cp:lastModifiedBy>revanth rallapalli</cp:lastModifiedBy>
  <cp:revision>19</cp:revision>
  <dcterms:created xsi:type="dcterms:W3CDTF">2024-11-17T16:53:03Z</dcterms:created>
  <dcterms:modified xsi:type="dcterms:W3CDTF">2024-11-19T16:48:04Z</dcterms:modified>
</cp:coreProperties>
</file>